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302" r:id="rId2"/>
    <p:sldId id="303" r:id="rId3"/>
    <p:sldId id="304" r:id="rId4"/>
    <p:sldId id="305" r:id="rId5"/>
    <p:sldId id="306" r:id="rId6"/>
    <p:sldId id="307" r:id="rId7"/>
    <p:sldId id="308" r:id="rId8"/>
    <p:sldId id="344" r:id="rId9"/>
    <p:sldId id="345" r:id="rId10"/>
    <p:sldId id="309" r:id="rId11"/>
    <p:sldId id="310" r:id="rId12"/>
    <p:sldId id="311" r:id="rId13"/>
    <p:sldId id="346" r:id="rId14"/>
    <p:sldId id="312" r:id="rId15"/>
    <p:sldId id="313" r:id="rId16"/>
    <p:sldId id="314" r:id="rId17"/>
    <p:sldId id="315" r:id="rId18"/>
    <p:sldId id="316" r:id="rId19"/>
    <p:sldId id="317" r:id="rId20"/>
    <p:sldId id="318" r:id="rId21"/>
    <p:sldId id="319" r:id="rId22"/>
    <p:sldId id="347"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34" r:id="rId38"/>
    <p:sldId id="348" r:id="rId39"/>
    <p:sldId id="335" r:id="rId40"/>
    <p:sldId id="349" r:id="rId41"/>
    <p:sldId id="336" r:id="rId42"/>
    <p:sldId id="337" r:id="rId43"/>
    <p:sldId id="350" r:id="rId44"/>
    <p:sldId id="338" r:id="rId45"/>
    <p:sldId id="339" r:id="rId46"/>
    <p:sldId id="340" r:id="rId47"/>
    <p:sldId id="341" r:id="rId48"/>
    <p:sldId id="351" r:id="rId49"/>
    <p:sldId id="343" r:id="rId50"/>
  </p:sldIdLst>
  <p:sldSz cx="9144000" cy="5143500" type="screen16x9"/>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6A58"/>
    <a:srgbClr val="272B2D"/>
    <a:srgbClr val="153943"/>
    <a:srgbClr val="000000"/>
    <a:srgbClr val="FFFFFF"/>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0979" autoAdjust="0"/>
  </p:normalViewPr>
  <p:slideViewPr>
    <p:cSldViewPr>
      <p:cViewPr varScale="1">
        <p:scale>
          <a:sx n="129" d="100"/>
          <a:sy n="129" d="100"/>
        </p:scale>
        <p:origin x="732" y="10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87" tIns="46244" rIns="92487" bIns="46244" rtlCol="0"/>
          <a:lstStyle>
            <a:lvl1pPr algn="r">
              <a:defRPr sz="1200"/>
            </a:lvl1pPr>
          </a:lstStyle>
          <a:p>
            <a:fld id="{2AA61798-7F28-4717-A144-7A8C8D904CAE}" type="datetime1">
              <a:rPr lang="en-US" smtClean="0"/>
              <a:pPr/>
              <a:t>10/5/2018</a:t>
            </a:fld>
            <a:endParaRPr lang="en-US"/>
          </a:p>
        </p:txBody>
      </p:sp>
      <p:sp>
        <p:nvSpPr>
          <p:cNvPr id="4" name="Footer Placeholder 3"/>
          <p:cNvSpPr>
            <a:spLocks noGrp="1"/>
          </p:cNvSpPr>
          <p:nvPr>
            <p:ph type="ftr" sz="quarter" idx="2"/>
          </p:nvPr>
        </p:nvSpPr>
        <p:spPr>
          <a:xfrm>
            <a:off x="0" y="8772669"/>
            <a:ext cx="3011699" cy="461804"/>
          </a:xfrm>
          <a:prstGeom prst="rect">
            <a:avLst/>
          </a:prstGeom>
        </p:spPr>
        <p:txBody>
          <a:bodyPr vert="horz" lIns="92487" tIns="46244" rIns="92487" bIns="46244"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1804"/>
          </a:xfrm>
          <a:prstGeom prst="rect">
            <a:avLst/>
          </a:prstGeom>
        </p:spPr>
        <p:txBody>
          <a:bodyPr vert="horz" lIns="92487" tIns="46244" rIns="92487" bIns="46244" rtlCol="0" anchor="b"/>
          <a:lstStyle>
            <a:lvl1pPr algn="r">
              <a:defRPr sz="1200"/>
            </a:lvl1pPr>
          </a:lstStyle>
          <a:p>
            <a:fld id="{140267C1-A1F1-42FA-A45B-E5745FA6B22D}" type="slidenum">
              <a:rPr lang="en-US" smtClean="0"/>
              <a:pPr/>
              <a:t>‹#›</a:t>
            </a:fld>
            <a:endParaRPr lang="en-US"/>
          </a:p>
        </p:txBody>
      </p:sp>
    </p:spTree>
    <p:extLst>
      <p:ext uri="{BB962C8B-B14F-4D97-AF65-F5344CB8AC3E}">
        <p14:creationId xmlns:p14="http://schemas.microsoft.com/office/powerpoint/2010/main" val="121093484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fld id="{E6F9722C-E82A-436F-BDEE-317C300EB6F4}" type="datetime1">
              <a:rPr lang="en-US" smtClean="0"/>
              <a:pPr/>
              <a:t>10/5/2018</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1804"/>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487" tIns="46244" rIns="92487" bIns="46244" rtlCol="0" anchor="b"/>
          <a:lstStyle>
            <a:lvl1pPr algn="r">
              <a:defRPr sz="1200"/>
            </a:lvl1pPr>
          </a:lstStyle>
          <a:p>
            <a:fld id="{525915D0-2888-402C-B410-7DB5C6951981}" type="slidenum">
              <a:rPr lang="en-US" smtClean="0"/>
              <a:pPr/>
              <a:t>‹#›</a:t>
            </a:fld>
            <a:endParaRPr lang="en-US"/>
          </a:p>
        </p:txBody>
      </p:sp>
    </p:spTree>
    <p:extLst>
      <p:ext uri="{BB962C8B-B14F-4D97-AF65-F5344CB8AC3E}">
        <p14:creationId xmlns:p14="http://schemas.microsoft.com/office/powerpoint/2010/main" val="268845556"/>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Climate is the aggregated patterns of weather, meaning averages, extremes, timing, and spatial distribution of weather events.</a:t>
            </a:r>
          </a:p>
          <a:p>
            <a:r>
              <a:rPr lang="en-US" dirty="0" smtClean="0"/>
              <a:t>Climate change means altered patterns of weather.</a:t>
            </a:r>
          </a:p>
          <a:p>
            <a:r>
              <a:rPr lang="en-US" dirty="0" smtClean="0"/>
              <a:t>Small temperature changes = Big changes in weather patterns</a:t>
            </a:r>
          </a:p>
          <a:p>
            <a:r>
              <a:rPr lang="en-US" dirty="0" smtClean="0"/>
              <a:t>		</a:t>
            </a:r>
          </a:p>
          <a:p>
            <a:endParaRPr lang="en-US" dirty="0"/>
          </a:p>
        </p:txBody>
      </p:sp>
      <p:sp>
        <p:nvSpPr>
          <p:cNvPr id="4" name="Date Placeholder 3"/>
          <p:cNvSpPr>
            <a:spLocks noGrp="1"/>
          </p:cNvSpPr>
          <p:nvPr>
            <p:ph type="dt" idx="10"/>
          </p:nvPr>
        </p:nvSpPr>
        <p:spPr/>
        <p:txBody>
          <a:bodyPr/>
          <a:lstStyle/>
          <a:p>
            <a:fld id="{E6F9722C-E82A-436F-BDEE-317C300EB6F4}" type="datetime1">
              <a:rPr lang="en-US" smtClean="0"/>
              <a:pPr/>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5915D0-2888-402C-B410-7DB5C6951981}" type="slidenum">
              <a:rPr lang="en-US" smtClean="0"/>
              <a:pPr/>
              <a:t>3</a:t>
            </a:fld>
            <a:endParaRPr lang="en-US"/>
          </a:p>
        </p:txBody>
      </p:sp>
    </p:spTree>
    <p:extLst>
      <p:ext uri="{BB962C8B-B14F-4D97-AF65-F5344CB8AC3E}">
        <p14:creationId xmlns:p14="http://schemas.microsoft.com/office/powerpoint/2010/main" val="2236640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5">
                    <a:lumMod val="50000"/>
                  </a:schemeClr>
                </a:solidFill>
              </a:rPr>
              <a:t>(with </a:t>
            </a:r>
            <a:r>
              <a:rPr lang="en-US" dirty="0" err="1" smtClean="0">
                <a:solidFill>
                  <a:schemeClr val="accent5">
                    <a:lumMod val="50000"/>
                  </a:schemeClr>
                </a:solidFill>
              </a:rPr>
              <a:t>Hagens</a:t>
            </a:r>
            <a:r>
              <a:rPr lang="en-US" dirty="0" smtClean="0">
                <a:solidFill>
                  <a:schemeClr val="accent5">
                    <a:lumMod val="50000"/>
                  </a:schemeClr>
                </a:solidFill>
              </a:rPr>
              <a:t> Berman and Seeger Weiss firms 	   as co-counsel)</a:t>
            </a:r>
            <a:endParaRPr lang="en-US" i="1" dirty="0" smtClean="0">
              <a:solidFill>
                <a:schemeClr val="accent5">
                  <a:lumMod val="50000"/>
                </a:schemeClr>
              </a:solidFill>
            </a:endParaRPr>
          </a:p>
          <a:p>
            <a:endParaRPr lang="en-US" dirty="0"/>
          </a:p>
        </p:txBody>
      </p:sp>
      <p:sp>
        <p:nvSpPr>
          <p:cNvPr id="4" name="Date Placeholder 3"/>
          <p:cNvSpPr>
            <a:spLocks noGrp="1"/>
          </p:cNvSpPr>
          <p:nvPr>
            <p:ph type="dt" idx="10"/>
          </p:nvPr>
        </p:nvSpPr>
        <p:spPr/>
        <p:txBody>
          <a:bodyPr/>
          <a:lstStyle/>
          <a:p>
            <a:fld id="{E6F9722C-E82A-436F-BDEE-317C300EB6F4}" type="datetime1">
              <a:rPr lang="en-US" smtClean="0"/>
              <a:pPr/>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5915D0-2888-402C-B410-7DB5C6951981}" type="slidenum">
              <a:rPr lang="en-US" smtClean="0"/>
              <a:pPr/>
              <a:t>25</a:t>
            </a:fld>
            <a:endParaRPr lang="en-US"/>
          </a:p>
        </p:txBody>
      </p:sp>
    </p:spTree>
    <p:extLst>
      <p:ext uri="{BB962C8B-B14F-4D97-AF65-F5344CB8AC3E}">
        <p14:creationId xmlns:p14="http://schemas.microsoft.com/office/powerpoint/2010/main" val="2749309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buFont typeface="Wingdings" panose="05000000000000000000" pitchFamily="2" charset="2"/>
              <a:buChar char="§"/>
            </a:pPr>
            <a:r>
              <a:rPr lang="en-US" sz="2000" dirty="0" smtClean="0">
                <a:solidFill>
                  <a:schemeClr val="accent5">
                    <a:lumMod val="50000"/>
                  </a:schemeClr>
                </a:solidFill>
              </a:rPr>
              <a:t> </a:t>
            </a:r>
            <a:r>
              <a:rPr lang="en-US" sz="2000" u="sng" dirty="0" smtClean="0">
                <a:solidFill>
                  <a:schemeClr val="accent5">
                    <a:lumMod val="50000"/>
                  </a:schemeClr>
                </a:solidFill>
              </a:rPr>
              <a:t>BUT</a:t>
            </a:r>
            <a:r>
              <a:rPr lang="en-US" sz="2000" dirty="0" smtClean="0">
                <a:solidFill>
                  <a:schemeClr val="accent5">
                    <a:lumMod val="50000"/>
                  </a:schemeClr>
                </a:solidFill>
              </a:rPr>
              <a:t> </a:t>
            </a:r>
            <a:r>
              <a:rPr lang="en-US" i="1" dirty="0" smtClean="0">
                <a:solidFill>
                  <a:schemeClr val="accent5">
                    <a:lumMod val="50000"/>
                  </a:schemeClr>
                </a:solidFill>
              </a:rPr>
              <a:t>San Mateo, Marin, Santa Cruz, Richmond, Baltimore &amp; Rhode Island Suits contain more expansive knowledge based allegations, given claims for </a:t>
            </a:r>
            <a:r>
              <a:rPr lang="en-US" dirty="0" smtClean="0">
                <a:solidFill>
                  <a:schemeClr val="accent5">
                    <a:lumMod val="50000"/>
                  </a:schemeClr>
                </a:solidFill>
              </a:rPr>
              <a:t>strict liability (failure to warn &amp; design defect), and negligent failure to warn.</a:t>
            </a:r>
          </a:p>
          <a:p>
            <a:pPr marL="0" lvl="1" indent="0">
              <a:buNone/>
            </a:pPr>
            <a:endParaRPr lang="en-US" dirty="0" smtClean="0">
              <a:solidFill>
                <a:schemeClr val="accent5">
                  <a:lumMod val="50000"/>
                </a:schemeClr>
              </a:solidFill>
            </a:endParaRPr>
          </a:p>
          <a:p>
            <a:pPr marL="342900" lvl="1" indent="-342900">
              <a:buFont typeface="Wingdings" panose="05000000000000000000" pitchFamily="2" charset="2"/>
              <a:buChar char="§"/>
            </a:pPr>
            <a:r>
              <a:rPr lang="en-US" dirty="0" smtClean="0">
                <a:solidFill>
                  <a:schemeClr val="accent5">
                    <a:lumMod val="50000"/>
                  </a:schemeClr>
                </a:solidFill>
              </a:rPr>
              <a:t>All suits contain much of the same climate change “data” allegations, with each suit tailoring impact of sea level rise, etc. to their particular geographic location and other unique individual aspects.</a:t>
            </a:r>
          </a:p>
          <a:p>
            <a:pPr marL="342900" lvl="1" indent="-342900">
              <a:buFont typeface="Wingdings" panose="05000000000000000000" pitchFamily="2" charset="2"/>
              <a:buChar char="§"/>
            </a:pPr>
            <a:endParaRPr lang="en-US" dirty="0" smtClean="0">
              <a:solidFill>
                <a:schemeClr val="accent5">
                  <a:lumMod val="50000"/>
                </a:schemeClr>
              </a:solidFill>
            </a:endParaRPr>
          </a:p>
          <a:p>
            <a:pPr marL="342900" lvl="1" indent="-342900">
              <a:buFont typeface="Wingdings" panose="05000000000000000000" pitchFamily="2" charset="2"/>
              <a:buChar char="§"/>
            </a:pPr>
            <a:r>
              <a:rPr lang="en-US" dirty="0" smtClean="0">
                <a:solidFill>
                  <a:schemeClr val="accent5">
                    <a:lumMod val="50000"/>
                  </a:schemeClr>
                </a:solidFill>
              </a:rPr>
              <a:t>Boulder, Co suit is the only lawsuit by an </a:t>
            </a:r>
            <a:r>
              <a:rPr lang="en-US" b="1" i="1" dirty="0" smtClean="0">
                <a:solidFill>
                  <a:schemeClr val="accent5">
                    <a:lumMod val="50000"/>
                  </a:schemeClr>
                </a:solidFill>
              </a:rPr>
              <a:t>inland</a:t>
            </a:r>
            <a:r>
              <a:rPr lang="en-US" dirty="0" smtClean="0">
                <a:solidFill>
                  <a:schemeClr val="accent5">
                    <a:lumMod val="50000"/>
                  </a:schemeClr>
                </a:solidFill>
              </a:rPr>
              <a:t> state entity.</a:t>
            </a:r>
          </a:p>
          <a:p>
            <a:pPr marL="342900" lvl="1" indent="-342900">
              <a:buFont typeface="Wingdings" panose="05000000000000000000" pitchFamily="2" charset="2"/>
              <a:buChar char="§"/>
            </a:pPr>
            <a:endParaRPr lang="en-US" dirty="0" smtClean="0">
              <a:solidFill>
                <a:schemeClr val="accent5">
                  <a:lumMod val="50000"/>
                </a:schemeClr>
              </a:solidFill>
            </a:endParaRPr>
          </a:p>
          <a:p>
            <a:pPr marL="342900" lvl="1" indent="-342900">
              <a:buFont typeface="Wingdings" panose="05000000000000000000" pitchFamily="2" charset="2"/>
              <a:buChar char="§"/>
            </a:pPr>
            <a:r>
              <a:rPr lang="en-US" dirty="0" smtClean="0">
                <a:solidFill>
                  <a:schemeClr val="accent5">
                    <a:lumMod val="50000"/>
                  </a:schemeClr>
                </a:solidFill>
              </a:rPr>
              <a:t>Rhode Island suit is the only lawsuit by a state.</a:t>
            </a:r>
          </a:p>
          <a:p>
            <a:endParaRPr lang="en-US" dirty="0"/>
          </a:p>
        </p:txBody>
      </p:sp>
      <p:sp>
        <p:nvSpPr>
          <p:cNvPr id="4" name="Date Placeholder 3"/>
          <p:cNvSpPr>
            <a:spLocks noGrp="1"/>
          </p:cNvSpPr>
          <p:nvPr>
            <p:ph type="dt" idx="10"/>
          </p:nvPr>
        </p:nvSpPr>
        <p:spPr/>
        <p:txBody>
          <a:bodyPr/>
          <a:lstStyle/>
          <a:p>
            <a:fld id="{E6F9722C-E82A-436F-BDEE-317C300EB6F4}" type="datetime1">
              <a:rPr lang="en-US" smtClean="0"/>
              <a:pPr/>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5915D0-2888-402C-B410-7DB5C6951981}" type="slidenum">
              <a:rPr lang="en-US" smtClean="0"/>
              <a:pPr/>
              <a:t>27</a:t>
            </a:fld>
            <a:endParaRPr lang="en-US"/>
          </a:p>
        </p:txBody>
      </p:sp>
    </p:spTree>
    <p:extLst>
      <p:ext uri="{BB962C8B-B14F-4D97-AF65-F5344CB8AC3E}">
        <p14:creationId xmlns:p14="http://schemas.microsoft.com/office/powerpoint/2010/main" val="4226679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Clean Air Act</a:t>
            </a:r>
            <a:r>
              <a:rPr lang="en-US" baseline="0" dirty="0" smtClean="0"/>
              <a:t> (CAA)</a:t>
            </a:r>
            <a:endParaRPr lang="en-US" dirty="0"/>
          </a:p>
        </p:txBody>
      </p:sp>
      <p:sp>
        <p:nvSpPr>
          <p:cNvPr id="4" name="Date Placeholder 3"/>
          <p:cNvSpPr>
            <a:spLocks noGrp="1"/>
          </p:cNvSpPr>
          <p:nvPr>
            <p:ph type="dt" idx="10"/>
          </p:nvPr>
        </p:nvSpPr>
        <p:spPr/>
        <p:txBody>
          <a:bodyPr/>
          <a:lstStyle/>
          <a:p>
            <a:fld id="{E6F9722C-E82A-436F-BDEE-317C300EB6F4}" type="datetime1">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5915D0-2888-402C-B410-7DB5C6951981}" type="slidenum">
              <a:rPr lang="en-US" smtClean="0"/>
              <a:t>29</a:t>
            </a:fld>
            <a:endParaRPr lang="en-US"/>
          </a:p>
        </p:txBody>
      </p:sp>
    </p:spTree>
    <p:extLst>
      <p:ext uri="{BB962C8B-B14F-4D97-AF65-F5344CB8AC3E}">
        <p14:creationId xmlns:p14="http://schemas.microsoft.com/office/powerpoint/2010/main" val="4235622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deciding whether the public nuisance interference was unreasonable,  a  court must balance the benefits to society of burning fossil fuels against the harms of climate change:</a:t>
            </a:r>
          </a:p>
          <a:p>
            <a:endParaRPr lang="en-US" dirty="0" smtClean="0"/>
          </a:p>
          <a:p>
            <a:r>
              <a:rPr lang="en-US" dirty="0" smtClean="0"/>
              <a:t>“It is true that carbon dioxide released from fossil fuels has caused (and  will continue to cause) global warming. But against that negative, we must weigh this positive: our industrial revolution and the development of our modern world has literally been fueled by oil and coal. Without those fuels, virtually all of our monumental progress would have been impossible. All of us have benefitted. Having reaped the benefit of that historic progress, would it really be fair now to ignore our own responsibility in the use of fossil fuels and place blame for global warming on those who supplied what we demanded?  Is it really fair, in light of those benefits, to say the sale of fossil fuels was unreasonable?” </a:t>
            </a:r>
          </a:p>
          <a:p>
            <a:endParaRPr lang="en-US" dirty="0" smtClean="0"/>
          </a:p>
          <a:p>
            <a:r>
              <a:rPr lang="en-US" dirty="0" smtClean="0"/>
              <a:t>Although the Court  found that defendants placement of fossil fuels into the flow of international commerce,  potentially  avoided  regulation by the CAA, the Court ruled that “Plaintiffs’ claims were foreclosed by the need for federal courts to defer to the legislative and executive branches when it comes to such international problems.” </a:t>
            </a:r>
          </a:p>
          <a:p>
            <a:endParaRPr lang="en-US" dirty="0"/>
          </a:p>
        </p:txBody>
      </p:sp>
      <p:sp>
        <p:nvSpPr>
          <p:cNvPr id="4" name="Date Placeholder 3"/>
          <p:cNvSpPr>
            <a:spLocks noGrp="1"/>
          </p:cNvSpPr>
          <p:nvPr>
            <p:ph type="dt" idx="10"/>
          </p:nvPr>
        </p:nvSpPr>
        <p:spPr/>
        <p:txBody>
          <a:bodyPr/>
          <a:lstStyle/>
          <a:p>
            <a:fld id="{E6F9722C-E82A-436F-BDEE-317C300EB6F4}" type="datetime1">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5915D0-2888-402C-B410-7DB5C6951981}" type="slidenum">
              <a:rPr lang="en-US" smtClean="0"/>
              <a:t>30</a:t>
            </a:fld>
            <a:endParaRPr lang="en-US"/>
          </a:p>
        </p:txBody>
      </p:sp>
    </p:spTree>
    <p:extLst>
      <p:ext uri="{BB962C8B-B14F-4D97-AF65-F5344CB8AC3E}">
        <p14:creationId xmlns:p14="http://schemas.microsoft.com/office/powerpoint/2010/main" val="3001996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sz="1200" dirty="0" smtClean="0">
                <a:solidFill>
                  <a:schemeClr val="accent5">
                    <a:lumMod val="50000"/>
                  </a:schemeClr>
                </a:solidFill>
              </a:rPr>
              <a:t>“Because this relief would effectively allow plaintiffs to govern conduct and control energy policy on foreign soil, we must exercise great caution.”</a:t>
            </a:r>
          </a:p>
          <a:p>
            <a:pPr>
              <a:buFontTx/>
              <a:buChar char="-"/>
            </a:pPr>
            <a:endParaRPr lang="en-US" sz="1200" dirty="0" smtClean="0">
              <a:solidFill>
                <a:schemeClr val="accent5">
                  <a:lumMod val="50000"/>
                </a:schemeClr>
              </a:solidFill>
            </a:endParaRPr>
          </a:p>
          <a:p>
            <a:pPr>
              <a:buFontTx/>
              <a:buChar char="-"/>
            </a:pPr>
            <a:r>
              <a:rPr lang="en-US" sz="1200" dirty="0" smtClean="0">
                <a:solidFill>
                  <a:schemeClr val="accent5">
                    <a:lumMod val="50000"/>
                  </a:schemeClr>
                </a:solidFill>
              </a:rPr>
              <a:t>“Global warming is already the subject of international agreements.”</a:t>
            </a:r>
          </a:p>
          <a:p>
            <a:pPr>
              <a:buFontTx/>
              <a:buChar char="-"/>
            </a:pPr>
            <a:endParaRPr lang="en-US" sz="1200" dirty="0" smtClean="0">
              <a:solidFill>
                <a:schemeClr val="accent5">
                  <a:lumMod val="50000"/>
                </a:schemeClr>
              </a:solidFill>
            </a:endParaRPr>
          </a:p>
          <a:p>
            <a:pPr>
              <a:buFontTx/>
              <a:buChar char="-"/>
            </a:pPr>
            <a:r>
              <a:rPr lang="en-US" sz="1200" dirty="0" smtClean="0">
                <a:solidFill>
                  <a:schemeClr val="accent5">
                    <a:lumMod val="50000"/>
                  </a:schemeClr>
                </a:solidFill>
              </a:rPr>
              <a:t>“Nuisance suits in various United States judicial districts regarding conduct worldwide are far less likely to solve the problem and indeed, could interfere with reaching a worldwide consensus.” </a:t>
            </a:r>
          </a:p>
          <a:p>
            <a:pPr marL="0" indent="0">
              <a:buNone/>
            </a:pPr>
            <a:endParaRPr lang="en-US" sz="1200" dirty="0" smtClean="0">
              <a:solidFill>
                <a:schemeClr val="accent5">
                  <a:lumMod val="50000"/>
                </a:schemeClr>
              </a:solidFill>
            </a:endParaRPr>
          </a:p>
          <a:p>
            <a:pPr marL="0" indent="0">
              <a:buNone/>
            </a:pPr>
            <a:endParaRPr lang="en-US" sz="1200" dirty="0" smtClean="0">
              <a:solidFill>
                <a:schemeClr val="accent5">
                  <a:lumMod val="50000"/>
                </a:schemeClr>
              </a:solidFill>
            </a:endParaRPr>
          </a:p>
          <a:p>
            <a:endParaRPr lang="en-US" dirty="0"/>
          </a:p>
        </p:txBody>
      </p:sp>
      <p:sp>
        <p:nvSpPr>
          <p:cNvPr id="4" name="Date Placeholder 3"/>
          <p:cNvSpPr>
            <a:spLocks noGrp="1"/>
          </p:cNvSpPr>
          <p:nvPr>
            <p:ph type="dt" idx="10"/>
          </p:nvPr>
        </p:nvSpPr>
        <p:spPr/>
        <p:txBody>
          <a:bodyPr/>
          <a:lstStyle/>
          <a:p>
            <a:fld id="{E6F9722C-E82A-436F-BDEE-317C300EB6F4}" type="datetime1">
              <a:rPr lang="en-US" smtClean="0"/>
              <a:pPr/>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5915D0-2888-402C-B410-7DB5C6951981}" type="slidenum">
              <a:rPr lang="en-US" smtClean="0"/>
              <a:pPr/>
              <a:t>31</a:t>
            </a:fld>
            <a:endParaRPr lang="en-US"/>
          </a:p>
        </p:txBody>
      </p:sp>
    </p:spTree>
    <p:extLst>
      <p:ext uri="{BB962C8B-B14F-4D97-AF65-F5344CB8AC3E}">
        <p14:creationId xmlns:p14="http://schemas.microsoft.com/office/powerpoint/2010/main" val="821156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“Climate science clearly demonstrates that the burning of fossil fuels is the primary cause of climate change.” </a:t>
            </a:r>
          </a:p>
          <a:p>
            <a:endParaRPr lang="en-US" dirty="0" smtClean="0"/>
          </a:p>
          <a:p>
            <a:r>
              <a:rPr lang="en-US" dirty="0" smtClean="0"/>
              <a:t>While climate change “is a fact of life, the serious problems caused thereby are not for the judiciary to ameliorate. Global warming and solutions thereto must be addressed by the two other branches of government.”</a:t>
            </a:r>
          </a:p>
          <a:p>
            <a:endParaRPr lang="en-US" dirty="0" smtClean="0"/>
          </a:p>
          <a:p>
            <a:r>
              <a:rPr lang="en-US" dirty="0" smtClean="0"/>
              <a:t>The Court  rejected the notion that state law could be used to address the issue, stating that it would be “illogical” to allow the claims under state law to proceed  “when courts have found that these matters are areas of federal concern that have been delegated to the executive branch as they require a uniform, national solution.”</a:t>
            </a:r>
          </a:p>
          <a:p>
            <a:endParaRPr lang="en-US" dirty="0" smtClean="0"/>
          </a:p>
          <a:p>
            <a:r>
              <a:rPr lang="en-US" dirty="0" smtClean="0"/>
              <a:t>Using domestic courts to litigate issues of international greenhouse gas emissions,  “would severely infringe upon the foreign-policy decisions that are squarely within the purview of the political branches of the U.S. government.” </a:t>
            </a:r>
          </a:p>
          <a:p>
            <a:endParaRPr lang="en-US" dirty="0" smtClean="0"/>
          </a:p>
          <a:p>
            <a:r>
              <a:rPr lang="en-US" dirty="0" smtClean="0"/>
              <a:t> City has indicated intent to appeal.</a:t>
            </a:r>
          </a:p>
          <a:p>
            <a:endParaRPr lang="en-US" dirty="0"/>
          </a:p>
        </p:txBody>
      </p:sp>
      <p:sp>
        <p:nvSpPr>
          <p:cNvPr id="4" name="Date Placeholder 3"/>
          <p:cNvSpPr>
            <a:spLocks noGrp="1"/>
          </p:cNvSpPr>
          <p:nvPr>
            <p:ph type="dt" idx="10"/>
          </p:nvPr>
        </p:nvSpPr>
        <p:spPr/>
        <p:txBody>
          <a:bodyPr/>
          <a:lstStyle/>
          <a:p>
            <a:fld id="{E6F9722C-E82A-436F-BDEE-317C300EB6F4}" type="datetime1">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5915D0-2888-402C-B410-7DB5C6951981}" type="slidenum">
              <a:rPr lang="en-US" smtClean="0"/>
              <a:t>32</a:t>
            </a:fld>
            <a:endParaRPr lang="en-US"/>
          </a:p>
        </p:txBody>
      </p:sp>
    </p:spTree>
    <p:extLst>
      <p:ext uri="{BB962C8B-B14F-4D97-AF65-F5344CB8AC3E}">
        <p14:creationId xmlns:p14="http://schemas.microsoft.com/office/powerpoint/2010/main" val="1591603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a:t>
            </a:r>
            <a:r>
              <a:rPr lang="en-US" dirty="0" err="1" smtClean="0"/>
              <a:t>highschool</a:t>
            </a:r>
            <a:r>
              <a:rPr lang="en-US" dirty="0" smtClean="0"/>
              <a:t>, most kids worry about grades and</a:t>
            </a:r>
            <a:r>
              <a:rPr lang="en-US" baseline="0" dirty="0" smtClean="0"/>
              <a:t> dating and maybe staying out of trouble. However, there are a few that decided to sue the US Federal Government.  In 2015 21 students under the age of 18 filed a case with “Our Children’s Trust which asserted tat the government, in it inadequate actions to address climate change, was violating their constitutional rights.   The case is Juliana v. US and was firs filed in </a:t>
            </a:r>
            <a:r>
              <a:rPr lang="en-US" baseline="0" dirty="0" err="1" smtClean="0"/>
              <a:t>teh</a:t>
            </a:r>
            <a:r>
              <a:rPr lang="en-US" baseline="0" dirty="0" smtClean="0"/>
              <a:t> Oregon District Court.</a:t>
            </a:r>
          </a:p>
          <a:p>
            <a:endParaRPr lang="en-US" baseline="0" dirty="0" smtClean="0"/>
          </a:p>
          <a:p>
            <a:r>
              <a:rPr lang="en-US" baseline="0" dirty="0" smtClean="0"/>
              <a:t>Children in Uganda sued in 2012 when its government failed to comply wit the international climate change policies.  Later in 2015 kids in the Netherlands did the same – that the government was not regulating or minimizing greenhouse gas emissions. There are two other cases in Pakistan and India and in 2017 Portuguese kids swarmed the internet to begin crowdfunding to support a lawsuit against 47 governments in the European Court of Human Rights.</a:t>
            </a:r>
          </a:p>
          <a:p>
            <a:endParaRPr lang="en-US" dirty="0"/>
          </a:p>
        </p:txBody>
      </p:sp>
      <p:sp>
        <p:nvSpPr>
          <p:cNvPr id="4" name="Date Placeholder 3"/>
          <p:cNvSpPr>
            <a:spLocks noGrp="1"/>
          </p:cNvSpPr>
          <p:nvPr>
            <p:ph type="dt" idx="10"/>
          </p:nvPr>
        </p:nvSpPr>
        <p:spPr/>
        <p:txBody>
          <a:bodyPr/>
          <a:lstStyle/>
          <a:p>
            <a:fld id="{E6F9722C-E82A-436F-BDEE-317C300EB6F4}" type="datetime1">
              <a:rPr lang="en-US" smtClean="0"/>
              <a:pPr/>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5915D0-2888-402C-B410-7DB5C6951981}" type="slidenum">
              <a:rPr lang="en-US" smtClean="0"/>
              <a:pPr/>
              <a:t>38</a:t>
            </a:fld>
            <a:endParaRPr lang="en-US"/>
          </a:p>
        </p:txBody>
      </p:sp>
    </p:spTree>
    <p:extLst>
      <p:ext uri="{BB962C8B-B14F-4D97-AF65-F5344CB8AC3E}">
        <p14:creationId xmlns:p14="http://schemas.microsoft.com/office/powerpoint/2010/main" val="1588083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6F9722C-E82A-436F-BDEE-317C300EB6F4}" type="datetime1">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5915D0-2888-402C-B410-7DB5C6951981}" type="slidenum">
              <a:rPr lang="en-US" smtClean="0"/>
              <a:t>47</a:t>
            </a:fld>
            <a:endParaRPr lang="en-US"/>
          </a:p>
        </p:txBody>
      </p:sp>
    </p:spTree>
    <p:extLst>
      <p:ext uri="{BB962C8B-B14F-4D97-AF65-F5344CB8AC3E}">
        <p14:creationId xmlns:p14="http://schemas.microsoft.com/office/powerpoint/2010/main" val="3364567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6F9722C-E82A-436F-BDEE-317C300EB6F4}" type="datetime1">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5915D0-2888-402C-B410-7DB5C6951981}" type="slidenum">
              <a:rPr lang="en-US" smtClean="0"/>
              <a:t>14</a:t>
            </a:fld>
            <a:endParaRPr lang="en-US"/>
          </a:p>
        </p:txBody>
      </p:sp>
    </p:spTree>
    <p:extLst>
      <p:ext uri="{BB962C8B-B14F-4D97-AF65-F5344CB8AC3E}">
        <p14:creationId xmlns:p14="http://schemas.microsoft.com/office/powerpoint/2010/main" val="3298292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U.S., “justiciability”  refers to the plaintiff’s ability to claim a remedy when a violation of a right either has occurred or is likely to occur.</a:t>
            </a:r>
          </a:p>
          <a:p>
            <a:endParaRPr lang="en-US" dirty="0" smtClean="0"/>
          </a:p>
          <a:p>
            <a:pPr marL="171450" indent="-171450">
              <a:buFontTx/>
              <a:buChar char="-"/>
            </a:pPr>
            <a:r>
              <a:rPr lang="en-US" dirty="0" smtClean="0"/>
              <a:t>A suit is “justiciable” if the court is empowered to decide the matter and considers it         appropriate to do so. The analysis involves both legal and prudential questions.  The controversy must be “definite and concrete, touching the legal relations of the parties having adverse legal interests.”</a:t>
            </a:r>
          </a:p>
          <a:p>
            <a:pPr marL="171450" indent="-171450">
              <a:buFontTx/>
              <a:buChar char="-"/>
            </a:pPr>
            <a:endParaRPr lang="en-US" dirty="0" smtClean="0"/>
          </a:p>
          <a:p>
            <a:pPr marL="171450" indent="-171450">
              <a:buFontTx/>
              <a:buChar char="-"/>
            </a:pPr>
            <a:r>
              <a:rPr lang="en-US" dirty="0" smtClean="0"/>
              <a:t>To demonstrate “standing,” a litigant must show that it has suffered a concrete and particularized injury that is either actual or imminent, that the injury is fairly traceable to the defendant, and that a favorable decision will address the injury.</a:t>
            </a:r>
          </a:p>
          <a:p>
            <a:pPr marL="171450" indent="-171450">
              <a:buFontTx/>
              <a:buChar char="-"/>
            </a:pPr>
            <a:endParaRPr lang="en-US" dirty="0"/>
          </a:p>
        </p:txBody>
      </p:sp>
      <p:sp>
        <p:nvSpPr>
          <p:cNvPr id="4" name="Date Placeholder 3"/>
          <p:cNvSpPr>
            <a:spLocks noGrp="1"/>
          </p:cNvSpPr>
          <p:nvPr>
            <p:ph type="dt" idx="10"/>
          </p:nvPr>
        </p:nvSpPr>
        <p:spPr/>
        <p:txBody>
          <a:bodyPr/>
          <a:lstStyle/>
          <a:p>
            <a:fld id="{E6F9722C-E82A-436F-BDEE-317C300EB6F4}" type="datetime1">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5915D0-2888-402C-B410-7DB5C6951981}" type="slidenum">
              <a:rPr lang="en-US" smtClean="0"/>
              <a:t>15</a:t>
            </a:fld>
            <a:endParaRPr lang="en-US"/>
          </a:p>
        </p:txBody>
      </p:sp>
    </p:spTree>
    <p:extLst>
      <p:ext uri="{BB962C8B-B14F-4D97-AF65-F5344CB8AC3E}">
        <p14:creationId xmlns:p14="http://schemas.microsoft.com/office/powerpoint/2010/main" val="33930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Residents and owners of lands and property along the Mississippi Gulf coast sued various company’s alleging defendants’ operations caused the emission of GHGs that contributed to global warming that in turn, caused a rise in sea levels and added to the strength of Hurricane Katrina, which combined to destroy plaintiffs’ private property, as well as public property useful to them.</a:t>
            </a:r>
          </a:p>
          <a:p>
            <a:r>
              <a:rPr lang="en-US" dirty="0" smtClean="0"/>
              <a:t>   </a:t>
            </a:r>
          </a:p>
          <a:p>
            <a:r>
              <a:rPr lang="en-US" dirty="0" smtClean="0"/>
              <a:t>Plaintiffs asserted Mississippi common-law actions of public and private nuisance, trespass, negligence, unjust enrichment, fraudulent misrepresentation and civil conspiracy.</a:t>
            </a:r>
          </a:p>
          <a:p>
            <a:endParaRPr lang="en-US" dirty="0" smtClean="0"/>
          </a:p>
          <a:p>
            <a:r>
              <a:rPr lang="en-US" dirty="0" smtClean="0"/>
              <a:t>Compensatory and punitive damages were sought. No injunctive relief sought.</a:t>
            </a:r>
          </a:p>
          <a:p>
            <a:endParaRPr lang="en-US" dirty="0" smtClean="0"/>
          </a:p>
          <a:p>
            <a:r>
              <a:rPr lang="en-US" dirty="0" smtClean="0"/>
              <a:t>Complicated procedural history - -  not pertinent.</a:t>
            </a:r>
            <a:endParaRPr lang="en-US" dirty="0"/>
          </a:p>
        </p:txBody>
      </p:sp>
      <p:sp>
        <p:nvSpPr>
          <p:cNvPr id="4" name="Date Placeholder 3"/>
          <p:cNvSpPr>
            <a:spLocks noGrp="1"/>
          </p:cNvSpPr>
          <p:nvPr>
            <p:ph type="dt" idx="10"/>
          </p:nvPr>
        </p:nvSpPr>
        <p:spPr/>
        <p:txBody>
          <a:bodyPr/>
          <a:lstStyle/>
          <a:p>
            <a:fld id="{E6F9722C-E82A-436F-BDEE-317C300EB6F4}" type="datetime1">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5915D0-2888-402C-B410-7DB5C6951981}" type="slidenum">
              <a:rPr lang="en-US" smtClean="0"/>
              <a:t>18</a:t>
            </a:fld>
            <a:endParaRPr lang="en-US"/>
          </a:p>
        </p:txBody>
      </p:sp>
    </p:spTree>
    <p:extLst>
      <p:ext uri="{BB962C8B-B14F-4D97-AF65-F5344CB8AC3E}">
        <p14:creationId xmlns:p14="http://schemas.microsoft.com/office/powerpoint/2010/main" val="901997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Eight states, the City of New York, and three land trusts, separately sued the same electric power corporations that owned and operated fossil-fuel-fired power plants in twenty states. The States sought to cap-and-abate the companies GHG emissions due to alleged ongoing contributions to global warming. Alleged that the companies are the five largest emitters of GHGs in the United States.</a:t>
            </a:r>
          </a:p>
          <a:p>
            <a:endParaRPr lang="en-US" dirty="0" smtClean="0"/>
          </a:p>
          <a:p>
            <a:r>
              <a:rPr lang="en-US" dirty="0" smtClean="0"/>
              <a:t>    Causes of Action:</a:t>
            </a:r>
          </a:p>
          <a:p>
            <a:r>
              <a:rPr lang="en-US" dirty="0" smtClean="0"/>
              <a:t>Companies’ emissions substantially and unreasonably interfered with public rights in violation of the federal common law of interstate nuisance, or in the alternative, of state tort law. </a:t>
            </a:r>
          </a:p>
          <a:p>
            <a:endParaRPr lang="en-US" dirty="0"/>
          </a:p>
        </p:txBody>
      </p:sp>
      <p:sp>
        <p:nvSpPr>
          <p:cNvPr id="4" name="Date Placeholder 3"/>
          <p:cNvSpPr>
            <a:spLocks noGrp="1"/>
          </p:cNvSpPr>
          <p:nvPr>
            <p:ph type="dt" idx="10"/>
          </p:nvPr>
        </p:nvSpPr>
        <p:spPr/>
        <p:txBody>
          <a:bodyPr/>
          <a:lstStyle/>
          <a:p>
            <a:fld id="{E6F9722C-E82A-436F-BDEE-317C300EB6F4}" type="datetime1">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5915D0-2888-402C-B410-7DB5C6951981}" type="slidenum">
              <a:rPr lang="en-US" smtClean="0"/>
              <a:t>19</a:t>
            </a:fld>
            <a:endParaRPr lang="en-US"/>
          </a:p>
        </p:txBody>
      </p:sp>
    </p:spTree>
    <p:extLst>
      <p:ext uri="{BB962C8B-B14F-4D97-AF65-F5344CB8AC3E}">
        <p14:creationId xmlns:p14="http://schemas.microsoft.com/office/powerpoint/2010/main" val="3523001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Ninth Circuit Held:</a:t>
            </a:r>
          </a:p>
          <a:p>
            <a:r>
              <a:rPr lang="en-US" dirty="0" smtClean="0"/>
              <a:t>Finding these decisions controlling, the panel held that the federal common law claims in Kivalina were displaced by the CWA.</a:t>
            </a:r>
          </a:p>
          <a:p>
            <a:endParaRPr lang="en-US" dirty="0" smtClean="0"/>
          </a:p>
          <a:p>
            <a:endParaRPr lang="en-US" dirty="0"/>
          </a:p>
        </p:txBody>
      </p:sp>
      <p:sp>
        <p:nvSpPr>
          <p:cNvPr id="4" name="Date Placeholder 3"/>
          <p:cNvSpPr>
            <a:spLocks noGrp="1"/>
          </p:cNvSpPr>
          <p:nvPr>
            <p:ph type="dt" idx="10"/>
          </p:nvPr>
        </p:nvSpPr>
        <p:spPr/>
        <p:txBody>
          <a:bodyPr/>
          <a:lstStyle/>
          <a:p>
            <a:fld id="{E6F9722C-E82A-436F-BDEE-317C300EB6F4}" type="datetime1">
              <a:rPr lang="en-US" smtClean="0"/>
              <a:pPr/>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5915D0-2888-402C-B410-7DB5C6951981}" type="slidenum">
              <a:rPr lang="en-US" smtClean="0"/>
              <a:pPr/>
              <a:t>20</a:t>
            </a:fld>
            <a:endParaRPr lang="en-US"/>
          </a:p>
        </p:txBody>
      </p:sp>
    </p:spTree>
    <p:extLst>
      <p:ext uri="{BB962C8B-B14F-4D97-AF65-F5344CB8AC3E}">
        <p14:creationId xmlns:p14="http://schemas.microsoft.com/office/powerpoint/2010/main" val="276242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5">
                    <a:lumMod val="50000"/>
                  </a:schemeClr>
                </a:solidFill>
              </a:rPr>
              <a:t>The Court further remarked: “Unlike the procedural posture of </a:t>
            </a:r>
            <a:r>
              <a:rPr lang="en-US" sz="1200" b="1" i="1" dirty="0" smtClean="0">
                <a:solidFill>
                  <a:schemeClr val="accent5">
                    <a:lumMod val="50000"/>
                  </a:schemeClr>
                </a:solidFill>
              </a:rPr>
              <a:t>Mass. v. EPA</a:t>
            </a:r>
            <a:r>
              <a:rPr lang="en-US" sz="1200" b="1" dirty="0" smtClean="0">
                <a:solidFill>
                  <a:schemeClr val="accent5">
                    <a:lumMod val="50000"/>
                  </a:schemeClr>
                </a:solidFill>
              </a:rPr>
              <a:t>, the current case is not before the Court by way of an administrative challenge to an EPA’s decision, but rather as an interstate global warming damages tort claim.”</a:t>
            </a:r>
          </a:p>
          <a:p>
            <a:endParaRPr lang="en-US" dirty="0"/>
          </a:p>
        </p:txBody>
      </p:sp>
      <p:sp>
        <p:nvSpPr>
          <p:cNvPr id="4" name="Date Placeholder 3"/>
          <p:cNvSpPr>
            <a:spLocks noGrp="1"/>
          </p:cNvSpPr>
          <p:nvPr>
            <p:ph type="dt" idx="10"/>
          </p:nvPr>
        </p:nvSpPr>
        <p:spPr/>
        <p:txBody>
          <a:bodyPr/>
          <a:lstStyle/>
          <a:p>
            <a:fld id="{E6F9722C-E82A-436F-BDEE-317C300EB6F4}" type="datetime1">
              <a:rPr lang="en-US" smtClean="0"/>
              <a:pPr/>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5915D0-2888-402C-B410-7DB5C6951981}" type="slidenum">
              <a:rPr lang="en-US" smtClean="0"/>
              <a:pPr/>
              <a:t>21</a:t>
            </a:fld>
            <a:endParaRPr lang="en-US"/>
          </a:p>
        </p:txBody>
      </p:sp>
    </p:spTree>
    <p:extLst>
      <p:ext uri="{BB962C8B-B14F-4D97-AF65-F5344CB8AC3E}">
        <p14:creationId xmlns:p14="http://schemas.microsoft.com/office/powerpoint/2010/main" val="416815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review some, not all.</a:t>
            </a:r>
            <a:endParaRPr lang="en-US" dirty="0"/>
          </a:p>
        </p:txBody>
      </p:sp>
      <p:sp>
        <p:nvSpPr>
          <p:cNvPr id="4" name="Date Placeholder 3"/>
          <p:cNvSpPr>
            <a:spLocks noGrp="1"/>
          </p:cNvSpPr>
          <p:nvPr>
            <p:ph type="dt" idx="10"/>
          </p:nvPr>
        </p:nvSpPr>
        <p:spPr/>
        <p:txBody>
          <a:bodyPr/>
          <a:lstStyle/>
          <a:p>
            <a:fld id="{E6F9722C-E82A-436F-BDEE-317C300EB6F4}" type="datetime1">
              <a:rPr lang="en-US" smtClean="0"/>
              <a:pPr/>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5915D0-2888-402C-B410-7DB5C6951981}" type="slidenum">
              <a:rPr lang="en-US" smtClean="0"/>
              <a:pPr/>
              <a:t>22</a:t>
            </a:fld>
            <a:endParaRPr lang="en-US"/>
          </a:p>
        </p:txBody>
      </p:sp>
    </p:spTree>
    <p:extLst>
      <p:ext uri="{BB962C8B-B14F-4D97-AF65-F5344CB8AC3E}">
        <p14:creationId xmlns:p14="http://schemas.microsoft.com/office/powerpoint/2010/main" val="2410960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6F9722C-E82A-436F-BDEE-317C300EB6F4}" type="datetime1">
              <a:rPr lang="en-US" smtClean="0"/>
              <a:pPr/>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5915D0-2888-402C-B410-7DB5C6951981}" type="slidenum">
              <a:rPr lang="en-US" smtClean="0"/>
              <a:pPr/>
              <a:t>24</a:t>
            </a:fld>
            <a:endParaRPr lang="en-US"/>
          </a:p>
        </p:txBody>
      </p:sp>
    </p:spTree>
    <p:extLst>
      <p:ext uri="{BB962C8B-B14F-4D97-AF65-F5344CB8AC3E}">
        <p14:creationId xmlns:p14="http://schemas.microsoft.com/office/powerpoint/2010/main" val="24405292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14493"/>
          <a:stretch/>
        </p:blipFill>
        <p:spPr>
          <a:xfrm>
            <a:off x="5547360" y="105982"/>
            <a:ext cx="3596640" cy="4218369"/>
          </a:xfrm>
          <a:prstGeom prst="rect">
            <a:avLst/>
          </a:prstGeom>
        </p:spPr>
      </p:pic>
      <p:sp>
        <p:nvSpPr>
          <p:cNvPr id="11" name="Rectangle 10"/>
          <p:cNvSpPr/>
          <p:nvPr userDrawn="1"/>
        </p:nvSpPr>
        <p:spPr>
          <a:xfrm>
            <a:off x="5532120" y="-16732"/>
            <a:ext cx="3611880" cy="4341081"/>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369221"/>
            <a:ext cx="4861560" cy="1102519"/>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2686050"/>
            <a:ext cx="4175760" cy="800100"/>
          </a:xfrm>
        </p:spPr>
        <p:txBody>
          <a:bodyPr/>
          <a:lstStyle>
            <a:lvl1pPr marL="0" indent="0" algn="l">
              <a:buNone/>
              <a:defRPr>
                <a:solidFill>
                  <a:srgbClr val="1D6A5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5" name="Rectangle 14"/>
          <p:cNvSpPr/>
          <p:nvPr userDrawn="1"/>
        </p:nvSpPr>
        <p:spPr>
          <a:xfrm>
            <a:off x="685800" y="2466975"/>
            <a:ext cx="4754880" cy="18288"/>
          </a:xfrm>
          <a:prstGeom prst="rect">
            <a:avLst/>
          </a:prstGeom>
          <a:gradFill flip="none" rotWithShape="1">
            <a:gsLst>
              <a:gs pos="0">
                <a:srgbClr val="1D6A58">
                  <a:tint val="66000"/>
                  <a:satMod val="160000"/>
                </a:srgbClr>
              </a:gs>
              <a:gs pos="50000">
                <a:srgbClr val="1D6A58">
                  <a:tint val="44500"/>
                  <a:satMod val="160000"/>
                </a:srgbClr>
              </a:gs>
              <a:gs pos="100000">
                <a:srgbClr val="1D6A58">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67882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457200" y="971550"/>
            <a:ext cx="6477000" cy="18288"/>
          </a:xfrm>
          <a:prstGeom prst="rect">
            <a:avLst/>
          </a:prstGeom>
          <a:gradFill flip="none" rotWithShape="1">
            <a:gsLst>
              <a:gs pos="0">
                <a:srgbClr val="1D6A58">
                  <a:tint val="66000"/>
                  <a:satMod val="160000"/>
                </a:srgbClr>
              </a:gs>
              <a:gs pos="50000">
                <a:srgbClr val="1D6A58">
                  <a:tint val="44500"/>
                  <a:satMod val="160000"/>
                </a:srgbClr>
              </a:gs>
              <a:gs pos="100000">
                <a:srgbClr val="1D6A58">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rot="10800000">
            <a:off x="457200" y="4400550"/>
            <a:ext cx="8229600" cy="18288"/>
          </a:xfrm>
          <a:prstGeom prst="rect">
            <a:avLst/>
          </a:prstGeom>
          <a:gradFill flip="none" rotWithShape="1">
            <a:gsLst>
              <a:gs pos="0">
                <a:srgbClr val="1D6A58">
                  <a:tint val="66000"/>
                  <a:satMod val="160000"/>
                </a:srgbClr>
              </a:gs>
              <a:gs pos="50000">
                <a:srgbClr val="1D6A58">
                  <a:tint val="44500"/>
                  <a:satMod val="160000"/>
                </a:srgbClr>
              </a:gs>
              <a:gs pos="100000">
                <a:srgbClr val="1D6A58">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29176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7" y="2800351"/>
            <a:ext cx="5861367" cy="1021556"/>
          </a:xfrm>
        </p:spPr>
        <p:txBody>
          <a:bodyPr anchor="t">
            <a:normAutofit/>
          </a:bodyPr>
          <a:lstStyle>
            <a:lvl1pPr algn="l">
              <a:defRPr sz="32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2665810"/>
            <a:ext cx="582168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Rectangle 8"/>
          <p:cNvSpPr/>
          <p:nvPr userDrawn="1"/>
        </p:nvSpPr>
        <p:spPr>
          <a:xfrm rot="10800000">
            <a:off x="457200" y="4400550"/>
            <a:ext cx="8229600" cy="18288"/>
          </a:xfrm>
          <a:prstGeom prst="rect">
            <a:avLst/>
          </a:prstGeom>
          <a:gradFill flip="none" rotWithShape="1">
            <a:gsLst>
              <a:gs pos="0">
                <a:srgbClr val="1D6A58">
                  <a:tint val="66000"/>
                  <a:satMod val="160000"/>
                </a:srgbClr>
              </a:gs>
              <a:gs pos="50000">
                <a:srgbClr val="1D6A58">
                  <a:tint val="44500"/>
                  <a:satMod val="160000"/>
                </a:srgbClr>
              </a:gs>
              <a:gs pos="100000">
                <a:srgbClr val="1D6A58">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14493"/>
          <a:stretch/>
        </p:blipFill>
        <p:spPr>
          <a:xfrm>
            <a:off x="6583680" y="105989"/>
            <a:ext cx="2560320" cy="3002903"/>
          </a:xfrm>
          <a:prstGeom prst="rect">
            <a:avLst/>
          </a:prstGeom>
        </p:spPr>
      </p:pic>
      <p:sp>
        <p:nvSpPr>
          <p:cNvPr id="11" name="Rectangle 10"/>
          <p:cNvSpPr/>
          <p:nvPr userDrawn="1"/>
        </p:nvSpPr>
        <p:spPr>
          <a:xfrm>
            <a:off x="6598920" y="-16731"/>
            <a:ext cx="2545080" cy="3125622"/>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22695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76351"/>
            <a:ext cx="4038600" cy="2545556"/>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76351"/>
            <a:ext cx="4038600" cy="2545556"/>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457200" y="971550"/>
            <a:ext cx="6477000" cy="18288"/>
          </a:xfrm>
          <a:prstGeom prst="rect">
            <a:avLst/>
          </a:prstGeom>
          <a:gradFill flip="none" rotWithShape="1">
            <a:gsLst>
              <a:gs pos="0">
                <a:srgbClr val="1D6A58">
                  <a:tint val="66000"/>
                  <a:satMod val="160000"/>
                </a:srgbClr>
              </a:gs>
              <a:gs pos="50000">
                <a:srgbClr val="1D6A58">
                  <a:tint val="44500"/>
                  <a:satMod val="160000"/>
                </a:srgbClr>
              </a:gs>
              <a:gs pos="100000">
                <a:srgbClr val="1D6A58">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rot="10800000">
            <a:off x="457200" y="4400550"/>
            <a:ext cx="8229600" cy="18288"/>
          </a:xfrm>
          <a:prstGeom prst="rect">
            <a:avLst/>
          </a:prstGeom>
          <a:gradFill flip="none" rotWithShape="1">
            <a:gsLst>
              <a:gs pos="0">
                <a:srgbClr val="1D6A58">
                  <a:tint val="66000"/>
                  <a:satMod val="160000"/>
                </a:srgbClr>
              </a:gs>
              <a:gs pos="50000">
                <a:srgbClr val="1D6A58">
                  <a:tint val="44500"/>
                  <a:satMod val="160000"/>
                </a:srgbClr>
              </a:gs>
              <a:gs pos="100000">
                <a:srgbClr val="1D6A58">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35022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6351"/>
            <a:ext cx="4040188" cy="47982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56173"/>
            <a:ext cx="4040188" cy="2568179"/>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0" y="1276351"/>
            <a:ext cx="4041775" cy="47982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0" y="1756173"/>
            <a:ext cx="4041775" cy="2568179"/>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457200" y="1047750"/>
            <a:ext cx="6477000" cy="18288"/>
          </a:xfrm>
          <a:prstGeom prst="rect">
            <a:avLst/>
          </a:prstGeom>
          <a:gradFill flip="none" rotWithShape="1">
            <a:gsLst>
              <a:gs pos="0">
                <a:srgbClr val="1D6A58">
                  <a:tint val="66000"/>
                  <a:satMod val="160000"/>
                </a:srgbClr>
              </a:gs>
              <a:gs pos="50000">
                <a:srgbClr val="1D6A58">
                  <a:tint val="44500"/>
                  <a:satMod val="160000"/>
                </a:srgbClr>
              </a:gs>
              <a:gs pos="100000">
                <a:srgbClr val="1D6A58">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rot="10800000">
            <a:off x="457200" y="4400550"/>
            <a:ext cx="8229600" cy="18288"/>
          </a:xfrm>
          <a:prstGeom prst="rect">
            <a:avLst/>
          </a:prstGeom>
          <a:gradFill flip="none" rotWithShape="1">
            <a:gsLst>
              <a:gs pos="0">
                <a:srgbClr val="1D6A58">
                  <a:tint val="66000"/>
                  <a:satMod val="160000"/>
                </a:srgbClr>
              </a:gs>
              <a:gs pos="50000">
                <a:srgbClr val="1D6A58">
                  <a:tint val="44500"/>
                  <a:satMod val="160000"/>
                </a:srgbClr>
              </a:gs>
              <a:gs pos="100000">
                <a:srgbClr val="1D6A58">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4909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5"/>
          <p:cNvSpPr/>
          <p:nvPr userDrawn="1"/>
        </p:nvSpPr>
        <p:spPr>
          <a:xfrm>
            <a:off x="457200" y="971550"/>
            <a:ext cx="6477000" cy="18288"/>
          </a:xfrm>
          <a:prstGeom prst="rect">
            <a:avLst/>
          </a:prstGeom>
          <a:gradFill flip="none" rotWithShape="1">
            <a:gsLst>
              <a:gs pos="0">
                <a:srgbClr val="1D6A58">
                  <a:tint val="66000"/>
                  <a:satMod val="160000"/>
                </a:srgbClr>
              </a:gs>
              <a:gs pos="50000">
                <a:srgbClr val="1D6A58">
                  <a:tint val="44500"/>
                  <a:satMod val="160000"/>
                </a:srgbClr>
              </a:gs>
              <a:gs pos="100000">
                <a:srgbClr val="1D6A58">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rot="10800000">
            <a:off x="457200" y="4400550"/>
            <a:ext cx="8229600" cy="18288"/>
          </a:xfrm>
          <a:prstGeom prst="rect">
            <a:avLst/>
          </a:prstGeom>
          <a:gradFill flip="none" rotWithShape="1">
            <a:gsLst>
              <a:gs pos="0">
                <a:srgbClr val="1D6A58">
                  <a:tint val="66000"/>
                  <a:satMod val="160000"/>
                </a:srgbClr>
              </a:gs>
              <a:gs pos="50000">
                <a:srgbClr val="1D6A58">
                  <a:tint val="44500"/>
                  <a:satMod val="160000"/>
                </a:srgbClr>
              </a:gs>
              <a:gs pos="100000">
                <a:srgbClr val="1D6A58">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78642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333751"/>
            <a:ext cx="5486400" cy="425054"/>
          </a:xfrm>
        </p:spPr>
        <p:txBody>
          <a:bodyPr anchor="b">
            <a:normAutofit/>
          </a:bodyPr>
          <a:lstStyle>
            <a:lvl1pPr algn="l">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59583"/>
            <a:ext cx="5486400" cy="2874169"/>
          </a:xfrm>
          <a:ln>
            <a:solidFill>
              <a:srgbClr val="000000"/>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3758805"/>
            <a:ext cx="5486400" cy="375047"/>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Rectangle 9"/>
          <p:cNvSpPr/>
          <p:nvPr userDrawn="1"/>
        </p:nvSpPr>
        <p:spPr>
          <a:xfrm rot="10800000">
            <a:off x="457200" y="4400550"/>
            <a:ext cx="8229600" cy="18288"/>
          </a:xfrm>
          <a:prstGeom prst="rect">
            <a:avLst/>
          </a:prstGeom>
          <a:gradFill flip="none" rotWithShape="1">
            <a:gsLst>
              <a:gs pos="0">
                <a:srgbClr val="1D6A58">
                  <a:tint val="66000"/>
                  <a:satMod val="160000"/>
                </a:srgbClr>
              </a:gs>
              <a:gs pos="50000">
                <a:srgbClr val="1D6A58">
                  <a:tint val="44500"/>
                  <a:satMod val="160000"/>
                </a:srgbClr>
              </a:gs>
              <a:gs pos="100000">
                <a:srgbClr val="1D6A58">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06080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Contact Us</a:t>
            </a:r>
            <a:endParaRPr lang="en-US" dirty="0"/>
          </a:p>
        </p:txBody>
      </p:sp>
      <p:sp>
        <p:nvSpPr>
          <p:cNvPr id="11" name="Rectangle 10"/>
          <p:cNvSpPr/>
          <p:nvPr userDrawn="1"/>
        </p:nvSpPr>
        <p:spPr>
          <a:xfrm>
            <a:off x="457200" y="971550"/>
            <a:ext cx="6477000" cy="18288"/>
          </a:xfrm>
          <a:prstGeom prst="rect">
            <a:avLst/>
          </a:prstGeom>
          <a:gradFill flip="none" rotWithShape="1">
            <a:gsLst>
              <a:gs pos="0">
                <a:srgbClr val="1D6A58">
                  <a:tint val="66000"/>
                  <a:satMod val="160000"/>
                </a:srgbClr>
              </a:gs>
              <a:gs pos="50000">
                <a:srgbClr val="1D6A58">
                  <a:tint val="44500"/>
                  <a:satMod val="160000"/>
                </a:srgbClr>
              </a:gs>
              <a:gs pos="100000">
                <a:srgbClr val="1D6A58">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rot="10800000">
            <a:off x="457200" y="4400550"/>
            <a:ext cx="8229600" cy="9144"/>
          </a:xfrm>
          <a:prstGeom prst="rect">
            <a:avLst/>
          </a:prstGeom>
          <a:solidFill>
            <a:srgbClr val="1D6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D6A58"/>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14493"/>
          <a:stretch/>
        </p:blipFill>
        <p:spPr>
          <a:xfrm>
            <a:off x="7315200" y="2103220"/>
            <a:ext cx="1828800" cy="2144930"/>
          </a:xfrm>
          <a:prstGeom prst="rect">
            <a:avLst/>
          </a:prstGeom>
        </p:spPr>
      </p:pic>
      <p:sp>
        <p:nvSpPr>
          <p:cNvPr id="12" name="Rectangle 11"/>
          <p:cNvSpPr/>
          <p:nvPr userDrawn="1"/>
        </p:nvSpPr>
        <p:spPr>
          <a:xfrm>
            <a:off x="7315200" y="1968657"/>
            <a:ext cx="1828800" cy="2279494"/>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32866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Date Placeholder 3"/>
          <p:cNvSpPr txBox="1">
            <a:spLocks/>
          </p:cNvSpPr>
          <p:nvPr/>
        </p:nvSpPr>
        <p:spPr>
          <a:xfrm>
            <a:off x="349685" y="4552950"/>
            <a:ext cx="1676400" cy="273844"/>
          </a:xfrm>
          <a:prstGeom prst="rect">
            <a:avLst/>
          </a:prstGeom>
          <a:noFill/>
        </p:spPr>
        <p:txBody>
          <a:bodyPr vert="horz" lIns="91440" tIns="45720" rIns="91440" bIns="45720" rtlCol="0" anchor="ctr"/>
          <a:lstStyle>
            <a:defPPr>
              <a:defRPr lang="en-US"/>
            </a:defPPr>
            <a:lvl1pPr marL="0" algn="l" defTabSz="914400" rtl="0" eaLnBrk="1" latinLnBrk="0" hangingPunct="1">
              <a:defRPr sz="800" kern="1200">
                <a:solidFill>
                  <a:srgbClr val="1D6A5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pc="110" baseline="0" dirty="0" smtClean="0"/>
              <a:t>www.traublieberman.com</a:t>
            </a:r>
            <a:endParaRPr lang="en-US" spc="110" baseline="0" dirty="0"/>
          </a:p>
        </p:txBody>
      </p:sp>
      <p:sp>
        <p:nvSpPr>
          <p:cNvPr id="2" name="Title Placeholder 1"/>
          <p:cNvSpPr>
            <a:spLocks noGrp="1"/>
          </p:cNvSpPr>
          <p:nvPr>
            <p:ph type="title"/>
          </p:nvPr>
        </p:nvSpPr>
        <p:spPr>
          <a:xfrm>
            <a:off x="457200" y="118297"/>
            <a:ext cx="6324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12471"/>
            <a:ext cx="8229600" cy="32765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3"/>
          <p:cNvSpPr txBox="1">
            <a:spLocks/>
          </p:cNvSpPr>
          <p:nvPr/>
        </p:nvSpPr>
        <p:spPr>
          <a:xfrm>
            <a:off x="6412282" y="4455649"/>
            <a:ext cx="2438400" cy="481091"/>
          </a:xfrm>
          <a:prstGeom prst="rect">
            <a:avLst/>
          </a:prstGeom>
        </p:spPr>
        <p:txBody>
          <a:bodyPr>
            <a:noAutofit/>
          </a:bodyPr>
          <a:lstStyle>
            <a:lvl1pPr marL="0" indent="0" algn="l" defTabSz="914400" rtl="0" eaLnBrk="1" latinLnBrk="0" hangingPunct="1">
              <a:spcBef>
                <a:spcPct val="0"/>
              </a:spcBef>
              <a:buClr>
                <a:srgbClr val="1D6A58"/>
              </a:buClr>
              <a:buSzPct val="110000"/>
              <a:buFont typeface="Arial" panose="020B0604020202020204" pitchFamily="34" charset="0"/>
              <a:buNone/>
              <a:defRPr lang="en-US" sz="1200" b="1" kern="1200" dirty="0" smtClean="0">
                <a:solidFill>
                  <a:srgbClr val="1D6A58"/>
                </a:solidFill>
                <a:latin typeface="Arial" panose="020B0604020202020204" pitchFamily="34" charset="0"/>
                <a:ea typeface="+mj-ea"/>
                <a:cs typeface="Arial" panose="020B0604020202020204" pitchFamily="34" charset="0"/>
              </a:defRPr>
            </a:lvl1pPr>
            <a:lvl2pPr marL="457200" indent="0" algn="l" defTabSz="914400" rtl="0" eaLnBrk="1" latinLnBrk="0" hangingPunct="1">
              <a:spcBef>
                <a:spcPct val="20000"/>
              </a:spcBef>
              <a:buClr>
                <a:srgbClr val="1D6A58"/>
              </a:buClr>
              <a:buSzPct val="110000"/>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Clr>
                <a:srgbClr val="1D6A58"/>
              </a:buClr>
              <a:buSzPct val="110000"/>
              <a:buFont typeface="Arial" panose="020B0604020202020204" pitchFamily="34" charset="0"/>
              <a:buNone/>
              <a:defRPr sz="1000" kern="1200">
                <a:solidFill>
                  <a:srgbClr val="898989"/>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Clr>
                <a:srgbClr val="1D6A58"/>
              </a:buClr>
              <a:buSzPct val="110000"/>
              <a:buFont typeface="Arial" panose="020B0604020202020204" pitchFamily="34" charset="0"/>
              <a:buNone/>
              <a:defRPr sz="900" kern="1200">
                <a:solidFill>
                  <a:srgbClr val="898989"/>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Clr>
                <a:srgbClr val="1D6A58"/>
              </a:buClr>
              <a:buSzPct val="110000"/>
              <a:buFont typeface="Arial" panose="020B0604020202020204" pitchFamily="34" charset="0"/>
              <a:buNone/>
              <a:defRPr sz="900" kern="1200">
                <a:solidFill>
                  <a:srgbClr val="898989"/>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pPr>
              <a:lnSpc>
                <a:spcPct val="150000"/>
              </a:lnSpc>
            </a:pPr>
            <a:r>
              <a:rPr lang="en-US" sz="800" b="0" dirty="0" smtClean="0">
                <a:solidFill>
                  <a:srgbClr val="1D6A58"/>
                </a:solidFill>
                <a:latin typeface="Arial Narrow" panose="020B0606020202030204" pitchFamily="34" charset="0"/>
              </a:rPr>
              <a:t>NEW YORK  |   NEW JERSEY  |   CHICAGO  |   FLORIDA   </a:t>
            </a:r>
            <a:br>
              <a:rPr lang="en-US" sz="800" b="0" dirty="0" smtClean="0">
                <a:solidFill>
                  <a:srgbClr val="1D6A58"/>
                </a:solidFill>
                <a:latin typeface="Arial Narrow" panose="020B0606020202030204" pitchFamily="34" charset="0"/>
              </a:rPr>
            </a:br>
            <a:r>
              <a:rPr lang="en-US" sz="800" b="0" dirty="0" smtClean="0">
                <a:solidFill>
                  <a:srgbClr val="1D6A58"/>
                </a:solidFill>
                <a:latin typeface="Arial Narrow" panose="020B0606020202030204" pitchFamily="34" charset="0"/>
              </a:rPr>
              <a:t>CALIFORNIA | CONNECTICUT | LONDON (Liaison Office)</a:t>
            </a:r>
          </a:p>
          <a:p>
            <a:pPr algn="r"/>
            <a:endParaRPr lang="en-US" b="0" dirty="0">
              <a:solidFill>
                <a:srgbClr val="898989"/>
              </a:solidFill>
              <a:latin typeface="Arial Narrow" panose="020B0606020202030204" pitchFamily="34" charset="0"/>
            </a:endParaRPr>
          </a:p>
        </p:txBody>
      </p:sp>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23217" y="4495999"/>
            <a:ext cx="1829787" cy="355490"/>
          </a:xfrm>
          <a:prstGeom prst="rect">
            <a:avLst/>
          </a:prstGeom>
        </p:spPr>
      </p:pic>
      <p:sp>
        <p:nvSpPr>
          <p:cNvPr id="16" name="Date Placeholder 3"/>
          <p:cNvSpPr txBox="1">
            <a:spLocks/>
          </p:cNvSpPr>
          <p:nvPr/>
        </p:nvSpPr>
        <p:spPr>
          <a:xfrm>
            <a:off x="3040693" y="4832079"/>
            <a:ext cx="2077233" cy="273844"/>
          </a:xfrm>
          <a:prstGeom prst="rect">
            <a:avLst/>
          </a:prstGeom>
          <a:noFill/>
        </p:spPr>
        <p:txBody>
          <a:bodyPr vert="horz" lIns="91440" tIns="45720" rIns="91440" bIns="45720" rtlCol="0" anchor="ctr"/>
          <a:lstStyle>
            <a:defPPr>
              <a:defRPr lang="en-US"/>
            </a:defPPr>
            <a:lvl1pPr marL="0" algn="l" defTabSz="914400" rtl="0" eaLnBrk="1" latinLnBrk="0" hangingPunct="1">
              <a:defRPr sz="800" kern="1200">
                <a:solidFill>
                  <a:srgbClr val="1D6A5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600" spc="0" baseline="0" dirty="0" smtClean="0"/>
              <a:t>© 2017 Traub Lieberman Strauss &amp; Shrewsberry LLP</a:t>
            </a:r>
            <a:endParaRPr lang="en-US" sz="600" spc="0" baseline="0" dirty="0"/>
          </a:p>
        </p:txBody>
      </p:sp>
      <p:sp>
        <p:nvSpPr>
          <p:cNvPr id="18" name="Rectangle 17"/>
          <p:cNvSpPr/>
          <p:nvPr/>
        </p:nvSpPr>
        <p:spPr>
          <a:xfrm rot="10800000">
            <a:off x="457200" y="4400550"/>
            <a:ext cx="8229600" cy="18288"/>
          </a:xfrm>
          <a:prstGeom prst="rect">
            <a:avLst/>
          </a:prstGeom>
          <a:gradFill flip="none" rotWithShape="1">
            <a:gsLst>
              <a:gs pos="0">
                <a:srgbClr val="1D6A58">
                  <a:tint val="66000"/>
                  <a:satMod val="160000"/>
                </a:srgbClr>
              </a:gs>
              <a:gs pos="50000">
                <a:srgbClr val="1D6A58">
                  <a:tint val="44500"/>
                  <a:satMod val="160000"/>
                </a:srgbClr>
              </a:gs>
              <a:gs pos="100000">
                <a:srgbClr val="1D6A58">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2865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iming>
    <p:tnLst>
      <p:par>
        <p:cTn id="1" dur="indefinite" restart="never" nodeType="tmRoot"/>
      </p:par>
    </p:tnLst>
  </p:timing>
  <p:hf sldNum="0" hdr="0" ftr="0" dt="0"/>
  <p:txStyles>
    <p:titleStyle>
      <a:lvl1pPr algn="l" defTabSz="914400" rtl="0" eaLnBrk="1" latinLnBrk="0" hangingPunct="1">
        <a:spcBef>
          <a:spcPct val="0"/>
        </a:spcBef>
        <a:buNone/>
        <a:defRPr sz="3200" kern="1200">
          <a:solidFill>
            <a:srgbClr val="1D6A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1D6A58"/>
        </a:buClr>
        <a:buSzPct val="110000"/>
        <a:buFont typeface="Arial" panose="020B0604020202020204" pitchFamily="34" charset="0"/>
        <a:buChar char="•"/>
        <a:defRPr sz="2400" kern="1200">
          <a:solidFill>
            <a:srgbClr val="898989"/>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1D6A58"/>
        </a:buClr>
        <a:buSzPct val="110000"/>
        <a:buFont typeface="Arial" panose="020B0604020202020204" pitchFamily="34" charset="0"/>
        <a:buChar char="–"/>
        <a:defRPr sz="2000" kern="1200">
          <a:solidFill>
            <a:srgbClr val="89898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1D6A58"/>
        </a:buClr>
        <a:buSzPct val="110000"/>
        <a:buFont typeface="Arial" panose="020B0604020202020204" pitchFamily="34" charset="0"/>
        <a:buChar char="•"/>
        <a:defRPr sz="1800" kern="1200">
          <a:solidFill>
            <a:srgbClr val="89898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1D6A58"/>
        </a:buClr>
        <a:buSzPct val="110000"/>
        <a:buFont typeface="Arial" panose="020B0604020202020204" pitchFamily="34" charset="0"/>
        <a:buChar char="–"/>
        <a:defRPr sz="1600" kern="1200">
          <a:solidFill>
            <a:srgbClr val="89898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1D6A58"/>
        </a:buClr>
        <a:buSzPct val="110000"/>
        <a:buFont typeface="Arial" panose="020B0604020202020204" pitchFamily="34" charset="0"/>
        <a:buChar char="»"/>
        <a:defRPr sz="1600" kern="1200">
          <a:solidFill>
            <a:srgbClr val="89898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28600" y="2628900"/>
            <a:ext cx="8686800" cy="971550"/>
          </a:xfrm>
        </p:spPr>
        <p:txBody>
          <a:bodyPr>
            <a:normAutofit fontScale="92500" lnSpcReduction="20000"/>
          </a:bodyPr>
          <a:lstStyle/>
          <a:p>
            <a:pPr algn="ctr"/>
            <a:r>
              <a:rPr lang="en-US" dirty="0" smtClean="0"/>
              <a:t>Richard K. Traub, Esq. and Adam Krauss, Esq.</a:t>
            </a:r>
          </a:p>
          <a:p>
            <a:pPr algn="ctr"/>
            <a:r>
              <a:rPr lang="en-US" dirty="0" smtClean="0"/>
              <a:t>Traub Lieberman Straus &amp; Shrewsberry LLP</a:t>
            </a:r>
          </a:p>
          <a:p>
            <a:pPr algn="ctr"/>
            <a:r>
              <a:rPr lang="en-US" sz="1900" dirty="0" smtClean="0"/>
              <a:t>Presented to AIDA World Congress – Rio de Janeiro, Brazil October 12, 2018</a:t>
            </a:r>
            <a:endParaRPr lang="en-US" sz="1900" dirty="0"/>
          </a:p>
        </p:txBody>
      </p:sp>
      <p:sp>
        <p:nvSpPr>
          <p:cNvPr id="3" name="Title 2"/>
          <p:cNvSpPr>
            <a:spLocks noGrp="1"/>
          </p:cNvSpPr>
          <p:nvPr>
            <p:ph type="ctrTitle"/>
          </p:nvPr>
        </p:nvSpPr>
        <p:spPr/>
        <p:txBody>
          <a:bodyPr/>
          <a:lstStyle/>
          <a:p>
            <a:pPr algn="ctr"/>
            <a:r>
              <a:rPr lang="en-US" dirty="0" smtClean="0"/>
              <a:t>Climate Change Litigation &amp; Insurance Implications</a:t>
            </a:r>
            <a:endParaRPr lang="en-US" dirty="0"/>
          </a:p>
        </p:txBody>
      </p:sp>
    </p:spTree>
    <p:extLst>
      <p:ext uri="{BB962C8B-B14F-4D97-AF65-F5344CB8AC3E}">
        <p14:creationId xmlns:p14="http://schemas.microsoft.com/office/powerpoint/2010/main" val="2042548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6477000" cy="571500"/>
          </a:xfrm>
        </p:spPr>
        <p:txBody>
          <a:bodyPr>
            <a:normAutofit fontScale="90000"/>
          </a:bodyPr>
          <a:lstStyle/>
          <a:p>
            <a:pPr algn="ctr"/>
            <a:r>
              <a:rPr lang="en-US" sz="3100" dirty="0"/>
              <a:t>Brief History of Climate Change </a:t>
            </a:r>
            <a:r>
              <a:rPr lang="en-US" sz="3100" dirty="0" smtClean="0"/>
              <a:t>Events</a:t>
            </a:r>
            <a:endParaRPr lang="en-US" dirty="0"/>
          </a:p>
        </p:txBody>
      </p:sp>
      <p:sp>
        <p:nvSpPr>
          <p:cNvPr id="3" name="Content Placeholder 2"/>
          <p:cNvSpPr>
            <a:spLocks noGrp="1"/>
          </p:cNvSpPr>
          <p:nvPr>
            <p:ph idx="1"/>
          </p:nvPr>
        </p:nvSpPr>
        <p:spPr>
          <a:xfrm>
            <a:off x="152400" y="1143000"/>
            <a:ext cx="8763000" cy="3543300"/>
          </a:xfrm>
        </p:spPr>
        <p:txBody>
          <a:bodyPr>
            <a:noAutofit/>
          </a:bodyPr>
          <a:lstStyle/>
          <a:p>
            <a:pPr fontAlgn="base"/>
            <a:endParaRPr lang="en-US" sz="1400" b="1" dirty="0" smtClean="0">
              <a:solidFill>
                <a:schemeClr val="accent5">
                  <a:lumMod val="50000"/>
                </a:schemeClr>
              </a:solidFill>
            </a:endParaRPr>
          </a:p>
          <a:p>
            <a:pPr fontAlgn="base"/>
            <a:endParaRPr lang="en-US" sz="1400" b="1" dirty="0" smtClean="0">
              <a:solidFill>
                <a:schemeClr val="accent5">
                  <a:lumMod val="50000"/>
                </a:schemeClr>
              </a:solidFill>
            </a:endParaRPr>
          </a:p>
          <a:p>
            <a:pPr fontAlgn="base"/>
            <a:r>
              <a:rPr lang="en-US" sz="1400" b="1" dirty="0" smtClean="0">
                <a:solidFill>
                  <a:schemeClr val="accent5">
                    <a:lumMod val="50000"/>
                  </a:schemeClr>
                </a:solidFill>
              </a:rPr>
              <a:t>1989</a:t>
            </a:r>
            <a:r>
              <a:rPr lang="en-US" sz="1400" dirty="0">
                <a:solidFill>
                  <a:schemeClr val="accent5">
                    <a:lumMod val="50000"/>
                  </a:schemeClr>
                </a:solidFill>
              </a:rPr>
              <a:t> - Carbon emissions from fossil fuel burning and industry reach six billion </a:t>
            </a:r>
            <a:r>
              <a:rPr lang="en-US" sz="1400" dirty="0" smtClean="0">
                <a:solidFill>
                  <a:schemeClr val="accent5">
                    <a:lumMod val="50000"/>
                  </a:schemeClr>
                </a:solidFill>
              </a:rPr>
              <a:t>tons </a:t>
            </a:r>
            <a:r>
              <a:rPr lang="en-US" sz="1400" dirty="0">
                <a:solidFill>
                  <a:schemeClr val="accent5">
                    <a:lumMod val="50000"/>
                  </a:schemeClr>
                </a:solidFill>
              </a:rPr>
              <a:t>per year.</a:t>
            </a:r>
          </a:p>
          <a:p>
            <a:pPr fontAlgn="base"/>
            <a:endParaRPr lang="en-US" sz="1400" b="1" dirty="0" smtClean="0">
              <a:solidFill>
                <a:schemeClr val="accent5">
                  <a:lumMod val="50000"/>
                </a:schemeClr>
              </a:solidFill>
            </a:endParaRPr>
          </a:p>
          <a:p>
            <a:pPr fontAlgn="base"/>
            <a:r>
              <a:rPr lang="en-US" sz="1400" b="1" dirty="0" smtClean="0">
                <a:solidFill>
                  <a:schemeClr val="accent5">
                    <a:lumMod val="50000"/>
                  </a:schemeClr>
                </a:solidFill>
              </a:rPr>
              <a:t>1992</a:t>
            </a:r>
            <a:r>
              <a:rPr lang="en-US" sz="1400" dirty="0">
                <a:solidFill>
                  <a:schemeClr val="accent5">
                    <a:lumMod val="50000"/>
                  </a:schemeClr>
                </a:solidFill>
              </a:rPr>
              <a:t> - </a:t>
            </a:r>
            <a:r>
              <a:rPr lang="en-US" sz="1400" b="1" u="sng" dirty="0">
                <a:solidFill>
                  <a:schemeClr val="accent5">
                    <a:lumMod val="50000"/>
                  </a:schemeClr>
                </a:solidFill>
              </a:rPr>
              <a:t>At the Earth Summit in Rio de Janeiro</a:t>
            </a:r>
            <a:r>
              <a:rPr lang="en-US" sz="1400" b="1" dirty="0">
                <a:solidFill>
                  <a:schemeClr val="accent5">
                    <a:lumMod val="50000"/>
                  </a:schemeClr>
                </a:solidFill>
              </a:rPr>
              <a:t>, governments agree the United Framework Convention on Climate Change</a:t>
            </a:r>
            <a:r>
              <a:rPr lang="en-US" sz="1400" dirty="0">
                <a:solidFill>
                  <a:schemeClr val="accent5">
                    <a:lumMod val="50000"/>
                  </a:schemeClr>
                </a:solidFill>
              </a:rPr>
              <a:t>. Its key objective is "stabilization of greenhouse gas concentrations in the atmosphere at a level that would prevent dangerous anthropogenic interference with the climate system". Developed countries agree to return their emissions to 1990 levels</a:t>
            </a:r>
            <a:r>
              <a:rPr lang="en-US" sz="1400" dirty="0" smtClean="0">
                <a:solidFill>
                  <a:schemeClr val="accent5">
                    <a:lumMod val="50000"/>
                  </a:schemeClr>
                </a:solidFill>
              </a:rPr>
              <a:t>.</a:t>
            </a:r>
          </a:p>
          <a:p>
            <a:pPr marL="0" indent="0" fontAlgn="base">
              <a:buNone/>
            </a:pPr>
            <a:endParaRPr lang="en-US" sz="1400" dirty="0" smtClean="0">
              <a:solidFill>
                <a:schemeClr val="accent5">
                  <a:lumMod val="50000"/>
                </a:schemeClr>
              </a:solidFill>
            </a:endParaRPr>
          </a:p>
          <a:p>
            <a:pPr lvl="0" fontAlgn="base"/>
            <a:r>
              <a:rPr lang="en-US" sz="1200" b="1" dirty="0">
                <a:solidFill>
                  <a:srgbClr val="4BACC6">
                    <a:lumMod val="50000"/>
                  </a:srgbClr>
                </a:solidFill>
              </a:rPr>
              <a:t>1997</a:t>
            </a:r>
            <a:r>
              <a:rPr lang="en-US" sz="1200" dirty="0">
                <a:solidFill>
                  <a:srgbClr val="4BACC6">
                    <a:lumMod val="50000"/>
                  </a:srgbClr>
                </a:solidFill>
              </a:rPr>
              <a:t> - </a:t>
            </a:r>
            <a:r>
              <a:rPr lang="en-US" sz="1200" b="1" dirty="0">
                <a:solidFill>
                  <a:srgbClr val="4BACC6">
                    <a:lumMod val="50000"/>
                  </a:srgbClr>
                </a:solidFill>
              </a:rPr>
              <a:t>Kyoto Protocol agreed</a:t>
            </a:r>
            <a:r>
              <a:rPr lang="en-US" sz="1200" dirty="0">
                <a:solidFill>
                  <a:srgbClr val="4BACC6">
                    <a:lumMod val="50000"/>
                  </a:srgbClr>
                </a:solidFill>
              </a:rPr>
              <a:t>. 192 parties pledge to reduce emissions by an average of 5% by the period 2008-12, with wide variations on targets for individual countries. US Senate immediately declares it will </a:t>
            </a:r>
            <a:r>
              <a:rPr lang="en-US" sz="1200" b="1" i="1" u="sng" dirty="0">
                <a:solidFill>
                  <a:srgbClr val="4BACC6">
                    <a:lumMod val="50000"/>
                  </a:srgbClr>
                </a:solidFill>
              </a:rPr>
              <a:t>not</a:t>
            </a:r>
            <a:r>
              <a:rPr lang="en-US" sz="1200" u="sng" dirty="0">
                <a:solidFill>
                  <a:srgbClr val="4BACC6">
                    <a:lumMod val="50000"/>
                  </a:srgbClr>
                </a:solidFill>
              </a:rPr>
              <a:t> </a:t>
            </a:r>
            <a:r>
              <a:rPr lang="en-US" sz="1200" dirty="0">
                <a:solidFill>
                  <a:srgbClr val="4BACC6">
                    <a:lumMod val="50000"/>
                  </a:srgbClr>
                </a:solidFill>
              </a:rPr>
              <a:t>ratify the treaty.</a:t>
            </a:r>
          </a:p>
          <a:p>
            <a:pPr fontAlgn="base"/>
            <a:endParaRPr lang="en-US" sz="1400" dirty="0">
              <a:solidFill>
                <a:schemeClr val="accent5">
                  <a:lumMod val="50000"/>
                </a:schemeClr>
              </a:solidFill>
            </a:endParaRPr>
          </a:p>
        </p:txBody>
      </p:sp>
    </p:spTree>
    <p:extLst>
      <p:ext uri="{BB962C8B-B14F-4D97-AF65-F5344CB8AC3E}">
        <p14:creationId xmlns:p14="http://schemas.microsoft.com/office/powerpoint/2010/main" val="286815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6705600" cy="571500"/>
          </a:xfrm>
        </p:spPr>
        <p:txBody>
          <a:bodyPr>
            <a:normAutofit fontScale="90000"/>
          </a:bodyPr>
          <a:lstStyle/>
          <a:p>
            <a:pPr algn="ctr"/>
            <a:r>
              <a:rPr lang="en-US" sz="3100" dirty="0"/>
              <a:t>Brief History of Climate Change Events </a:t>
            </a:r>
            <a:endParaRPr lang="en-US" dirty="0"/>
          </a:p>
        </p:txBody>
      </p:sp>
      <p:sp>
        <p:nvSpPr>
          <p:cNvPr id="3" name="Content Placeholder 2"/>
          <p:cNvSpPr>
            <a:spLocks noGrp="1"/>
          </p:cNvSpPr>
          <p:nvPr>
            <p:ph idx="1"/>
          </p:nvPr>
        </p:nvSpPr>
        <p:spPr>
          <a:xfrm>
            <a:off x="304800" y="1143001"/>
            <a:ext cx="8686800" cy="3486150"/>
          </a:xfrm>
        </p:spPr>
        <p:txBody>
          <a:bodyPr>
            <a:normAutofit fontScale="40000" lnSpcReduction="20000"/>
          </a:bodyPr>
          <a:lstStyle/>
          <a:p>
            <a:pPr fontAlgn="base"/>
            <a:endParaRPr lang="en-US" sz="3800" b="1" dirty="0" smtClean="0">
              <a:solidFill>
                <a:schemeClr val="accent5">
                  <a:lumMod val="50000"/>
                </a:schemeClr>
              </a:solidFill>
            </a:endParaRPr>
          </a:p>
          <a:p>
            <a:pPr fontAlgn="base"/>
            <a:r>
              <a:rPr lang="en-US" sz="3800" b="1" dirty="0" smtClean="0">
                <a:solidFill>
                  <a:schemeClr val="accent5">
                    <a:lumMod val="50000"/>
                  </a:schemeClr>
                </a:solidFill>
              </a:rPr>
              <a:t>1998</a:t>
            </a:r>
            <a:r>
              <a:rPr lang="en-US" sz="3800" dirty="0">
                <a:solidFill>
                  <a:schemeClr val="accent5">
                    <a:lumMod val="50000"/>
                  </a:schemeClr>
                </a:solidFill>
              </a:rPr>
              <a:t> - Publication of the controversial "hockey stick" graph indicating that modern-day temperature rise in the northern hemisphere is unusual compared with the last 1,000 years</a:t>
            </a:r>
            <a:r>
              <a:rPr lang="en-US" sz="3800" dirty="0" smtClean="0">
                <a:solidFill>
                  <a:schemeClr val="accent5">
                    <a:lumMod val="50000"/>
                  </a:schemeClr>
                </a:solidFill>
              </a:rPr>
              <a:t>.</a:t>
            </a:r>
            <a:endParaRPr lang="en-US" sz="3800" dirty="0">
              <a:solidFill>
                <a:schemeClr val="accent5">
                  <a:lumMod val="50000"/>
                </a:schemeClr>
              </a:solidFill>
            </a:endParaRPr>
          </a:p>
          <a:p>
            <a:pPr fontAlgn="base"/>
            <a:endParaRPr lang="en-US" sz="3800" b="1" dirty="0" smtClean="0">
              <a:solidFill>
                <a:schemeClr val="accent5">
                  <a:lumMod val="50000"/>
                </a:schemeClr>
              </a:solidFill>
            </a:endParaRPr>
          </a:p>
          <a:p>
            <a:pPr fontAlgn="base"/>
            <a:r>
              <a:rPr lang="en-US" sz="3800" b="1" dirty="0" smtClean="0">
                <a:solidFill>
                  <a:schemeClr val="accent5">
                    <a:lumMod val="50000"/>
                  </a:schemeClr>
                </a:solidFill>
              </a:rPr>
              <a:t>1999</a:t>
            </a:r>
            <a:r>
              <a:rPr lang="en-US" sz="3800" dirty="0">
                <a:solidFill>
                  <a:schemeClr val="accent5">
                    <a:lumMod val="50000"/>
                  </a:schemeClr>
                </a:solidFill>
              </a:rPr>
              <a:t> - Human population reaches six billion</a:t>
            </a:r>
            <a:r>
              <a:rPr lang="en-US" sz="3800" dirty="0" smtClean="0">
                <a:solidFill>
                  <a:schemeClr val="accent5">
                    <a:lumMod val="50000"/>
                  </a:schemeClr>
                </a:solidFill>
              </a:rPr>
              <a:t>.</a:t>
            </a:r>
          </a:p>
          <a:p>
            <a:pPr fontAlgn="base"/>
            <a:endParaRPr lang="en-US" sz="3800" b="1" dirty="0" smtClean="0">
              <a:solidFill>
                <a:schemeClr val="accent5">
                  <a:lumMod val="50000"/>
                </a:schemeClr>
              </a:solidFill>
            </a:endParaRPr>
          </a:p>
          <a:p>
            <a:pPr fontAlgn="base"/>
            <a:r>
              <a:rPr lang="en-US" sz="3800" b="1" dirty="0" smtClean="0">
                <a:solidFill>
                  <a:schemeClr val="accent5">
                    <a:lumMod val="50000"/>
                  </a:schemeClr>
                </a:solidFill>
              </a:rPr>
              <a:t>2005</a:t>
            </a:r>
            <a:r>
              <a:rPr lang="en-US" sz="3800" dirty="0">
                <a:solidFill>
                  <a:schemeClr val="accent5">
                    <a:lumMod val="50000"/>
                  </a:schemeClr>
                </a:solidFill>
              </a:rPr>
              <a:t> - </a:t>
            </a:r>
            <a:r>
              <a:rPr lang="en-US" sz="3800" b="1" dirty="0">
                <a:solidFill>
                  <a:schemeClr val="accent5">
                    <a:lumMod val="50000"/>
                  </a:schemeClr>
                </a:solidFill>
              </a:rPr>
              <a:t>The Kyoto Protocol becomes international law for those </a:t>
            </a:r>
            <a:r>
              <a:rPr lang="en-US" sz="3800" b="1" dirty="0" smtClean="0">
                <a:solidFill>
                  <a:schemeClr val="accent5">
                    <a:lumMod val="50000"/>
                  </a:schemeClr>
                </a:solidFill>
              </a:rPr>
              <a:t>countries which have ratified</a:t>
            </a:r>
            <a:r>
              <a:rPr lang="en-US" sz="3800" dirty="0" smtClean="0">
                <a:solidFill>
                  <a:schemeClr val="accent5">
                    <a:lumMod val="50000"/>
                  </a:schemeClr>
                </a:solidFill>
              </a:rPr>
              <a:t>.</a:t>
            </a:r>
            <a:endParaRPr lang="en-US" sz="3800" dirty="0">
              <a:solidFill>
                <a:schemeClr val="accent5">
                  <a:lumMod val="50000"/>
                </a:schemeClr>
              </a:solidFill>
            </a:endParaRPr>
          </a:p>
          <a:p>
            <a:pPr fontAlgn="base"/>
            <a:endParaRPr lang="en-US" sz="3800" b="1" dirty="0" smtClean="0">
              <a:solidFill>
                <a:schemeClr val="accent5">
                  <a:lumMod val="50000"/>
                </a:schemeClr>
              </a:solidFill>
            </a:endParaRPr>
          </a:p>
          <a:p>
            <a:pPr fontAlgn="base"/>
            <a:r>
              <a:rPr lang="en-US" sz="3800" b="1" dirty="0" smtClean="0">
                <a:solidFill>
                  <a:schemeClr val="accent5">
                    <a:lumMod val="50000"/>
                  </a:schemeClr>
                </a:solidFill>
              </a:rPr>
              <a:t>2006</a:t>
            </a:r>
            <a:r>
              <a:rPr lang="en-US" sz="3800" dirty="0">
                <a:solidFill>
                  <a:schemeClr val="accent5">
                    <a:lumMod val="50000"/>
                  </a:schemeClr>
                </a:solidFill>
              </a:rPr>
              <a:t> - Carbon emissions from fossil fuel burning and industry reach eight billion </a:t>
            </a:r>
            <a:r>
              <a:rPr lang="en-US" sz="3800" dirty="0" smtClean="0">
                <a:solidFill>
                  <a:schemeClr val="accent5">
                    <a:lumMod val="50000"/>
                  </a:schemeClr>
                </a:solidFill>
              </a:rPr>
              <a:t>tons </a:t>
            </a:r>
            <a:r>
              <a:rPr lang="en-US" sz="3800" dirty="0">
                <a:solidFill>
                  <a:schemeClr val="accent5">
                    <a:lumMod val="50000"/>
                  </a:schemeClr>
                </a:solidFill>
              </a:rPr>
              <a:t>per year.</a:t>
            </a:r>
          </a:p>
          <a:p>
            <a:pPr fontAlgn="base"/>
            <a:endParaRPr lang="en-US" sz="3800" b="1" dirty="0" smtClean="0">
              <a:solidFill>
                <a:schemeClr val="accent5">
                  <a:lumMod val="50000"/>
                </a:schemeClr>
              </a:solidFill>
            </a:endParaRPr>
          </a:p>
          <a:p>
            <a:pPr fontAlgn="base"/>
            <a:r>
              <a:rPr lang="en-US" sz="3800" b="1" dirty="0" smtClean="0">
                <a:solidFill>
                  <a:schemeClr val="accent5">
                    <a:lumMod val="50000"/>
                  </a:schemeClr>
                </a:solidFill>
              </a:rPr>
              <a:t>2008</a:t>
            </a:r>
            <a:r>
              <a:rPr lang="en-US" sz="3800" dirty="0">
                <a:solidFill>
                  <a:schemeClr val="accent5">
                    <a:lumMod val="50000"/>
                  </a:schemeClr>
                </a:solidFill>
              </a:rPr>
              <a:t> </a:t>
            </a:r>
            <a:r>
              <a:rPr lang="en-US" sz="3800" b="1" dirty="0">
                <a:solidFill>
                  <a:schemeClr val="accent5">
                    <a:lumMod val="50000"/>
                  </a:schemeClr>
                </a:solidFill>
              </a:rPr>
              <a:t>- Half a century after beginning observations at Mauna Loa, the Keeling project shows that CO2 concentrations have risen from 315 parts per million (ppm) in 1958 to 380ppm in 2008.</a:t>
            </a:r>
          </a:p>
          <a:p>
            <a:pPr fontAlgn="base"/>
            <a:endParaRPr lang="en-US" sz="3800" b="1" dirty="0" smtClean="0">
              <a:solidFill>
                <a:schemeClr val="accent5">
                  <a:lumMod val="50000"/>
                </a:schemeClr>
              </a:solidFill>
            </a:endParaRPr>
          </a:p>
          <a:p>
            <a:pPr marL="0" indent="0">
              <a:buNone/>
            </a:pPr>
            <a:endParaRPr lang="en-US" dirty="0">
              <a:solidFill>
                <a:schemeClr val="accent5">
                  <a:lumMod val="50000"/>
                </a:schemeClr>
              </a:solidFill>
            </a:endParaRPr>
          </a:p>
        </p:txBody>
      </p:sp>
    </p:spTree>
    <p:extLst>
      <p:ext uri="{BB962C8B-B14F-4D97-AF65-F5344CB8AC3E}">
        <p14:creationId xmlns:p14="http://schemas.microsoft.com/office/powerpoint/2010/main" val="16242062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6629400" cy="571500"/>
          </a:xfrm>
        </p:spPr>
        <p:txBody>
          <a:bodyPr>
            <a:normAutofit fontScale="90000"/>
          </a:bodyPr>
          <a:lstStyle/>
          <a:p>
            <a:pPr algn="ctr"/>
            <a:r>
              <a:rPr lang="en-US" dirty="0"/>
              <a:t>Brief History of Climate Change </a:t>
            </a:r>
            <a:r>
              <a:rPr lang="en-US" dirty="0" smtClean="0"/>
              <a:t>Events</a:t>
            </a:r>
            <a:endParaRPr lang="en-US" dirty="0"/>
          </a:p>
        </p:txBody>
      </p:sp>
      <p:sp>
        <p:nvSpPr>
          <p:cNvPr id="3" name="Content Placeholder 2"/>
          <p:cNvSpPr>
            <a:spLocks noGrp="1"/>
          </p:cNvSpPr>
          <p:nvPr>
            <p:ph idx="1"/>
          </p:nvPr>
        </p:nvSpPr>
        <p:spPr>
          <a:xfrm>
            <a:off x="76200" y="1143000"/>
            <a:ext cx="8915400" cy="3429001"/>
          </a:xfrm>
        </p:spPr>
        <p:txBody>
          <a:bodyPr>
            <a:noAutofit/>
          </a:bodyPr>
          <a:lstStyle/>
          <a:p>
            <a:pPr lvl="0" fontAlgn="base"/>
            <a:r>
              <a:rPr lang="en-US" sz="1200" b="1" dirty="0">
                <a:solidFill>
                  <a:srgbClr val="4BACC6">
                    <a:lumMod val="50000"/>
                  </a:srgbClr>
                </a:solidFill>
              </a:rPr>
              <a:t>2009</a:t>
            </a:r>
            <a:r>
              <a:rPr lang="en-US" sz="1200" dirty="0">
                <a:solidFill>
                  <a:srgbClr val="4BACC6">
                    <a:lumMod val="50000"/>
                  </a:srgbClr>
                </a:solidFill>
              </a:rPr>
              <a:t> - </a:t>
            </a:r>
            <a:r>
              <a:rPr lang="en-US" sz="1200" b="1" dirty="0">
                <a:solidFill>
                  <a:srgbClr val="4BACC6">
                    <a:lumMod val="50000"/>
                  </a:srgbClr>
                </a:solidFill>
              </a:rPr>
              <a:t>China overtakes the US as the world's biggest greenhouse gas emitter - although the US remains well ahead on a </a:t>
            </a:r>
            <a:r>
              <a:rPr lang="en-US" sz="1200" b="1" i="1" dirty="0">
                <a:solidFill>
                  <a:srgbClr val="4BACC6">
                    <a:lumMod val="50000"/>
                  </a:srgbClr>
                </a:solidFill>
              </a:rPr>
              <a:t>per-capita</a:t>
            </a:r>
            <a:r>
              <a:rPr lang="en-US" sz="1200" b="1" dirty="0">
                <a:solidFill>
                  <a:srgbClr val="4BACC6">
                    <a:lumMod val="50000"/>
                  </a:srgbClr>
                </a:solidFill>
              </a:rPr>
              <a:t> basis.</a:t>
            </a:r>
            <a:endParaRPr lang="en-US" sz="1200" dirty="0">
              <a:solidFill>
                <a:srgbClr val="4BACC6">
                  <a:lumMod val="50000"/>
                </a:srgbClr>
              </a:solidFill>
            </a:endParaRPr>
          </a:p>
          <a:p>
            <a:pPr marL="0" indent="0" fontAlgn="base">
              <a:buNone/>
            </a:pPr>
            <a:endParaRPr lang="en-US" sz="1500" b="1" dirty="0" smtClean="0">
              <a:solidFill>
                <a:schemeClr val="accent5">
                  <a:lumMod val="50000"/>
                </a:schemeClr>
              </a:solidFill>
            </a:endParaRPr>
          </a:p>
          <a:p>
            <a:pPr fontAlgn="base"/>
            <a:r>
              <a:rPr lang="en-US" sz="1500" b="1" dirty="0" smtClean="0">
                <a:solidFill>
                  <a:schemeClr val="accent5">
                    <a:lumMod val="50000"/>
                  </a:schemeClr>
                </a:solidFill>
              </a:rPr>
              <a:t>2010 </a:t>
            </a:r>
            <a:r>
              <a:rPr lang="en-US" sz="1500" dirty="0" smtClean="0">
                <a:solidFill>
                  <a:schemeClr val="accent5">
                    <a:lumMod val="50000"/>
                  </a:schemeClr>
                </a:solidFill>
              </a:rPr>
              <a:t>– EPA issued the final “Timing Rule” which stated that the earliest that GHGs could be subject to regulation is 1/2/2011.</a:t>
            </a:r>
            <a:endParaRPr lang="en-US" sz="1500" b="1" dirty="0" smtClean="0">
              <a:solidFill>
                <a:schemeClr val="accent5">
                  <a:lumMod val="50000"/>
                </a:schemeClr>
              </a:solidFill>
            </a:endParaRPr>
          </a:p>
          <a:p>
            <a:pPr fontAlgn="base"/>
            <a:endParaRPr lang="en-US" sz="1500" b="1" dirty="0" smtClean="0">
              <a:solidFill>
                <a:schemeClr val="accent5">
                  <a:lumMod val="50000"/>
                </a:schemeClr>
              </a:solidFill>
            </a:endParaRPr>
          </a:p>
          <a:p>
            <a:pPr fontAlgn="base"/>
            <a:r>
              <a:rPr lang="en-US" sz="1500" b="1" dirty="0" smtClean="0">
                <a:solidFill>
                  <a:schemeClr val="accent5">
                    <a:lumMod val="50000"/>
                  </a:schemeClr>
                </a:solidFill>
              </a:rPr>
              <a:t>2011</a:t>
            </a:r>
            <a:r>
              <a:rPr lang="en-US" sz="1500" dirty="0">
                <a:solidFill>
                  <a:schemeClr val="accent5">
                    <a:lumMod val="50000"/>
                  </a:schemeClr>
                </a:solidFill>
              </a:rPr>
              <a:t> - Human population reaches seven billion.</a:t>
            </a:r>
          </a:p>
          <a:p>
            <a:pPr fontAlgn="base"/>
            <a:endParaRPr lang="en-US" sz="1500" b="1" dirty="0" smtClean="0">
              <a:solidFill>
                <a:schemeClr val="accent5">
                  <a:lumMod val="50000"/>
                </a:schemeClr>
              </a:solidFill>
            </a:endParaRPr>
          </a:p>
          <a:p>
            <a:pPr fontAlgn="base"/>
            <a:r>
              <a:rPr lang="en-US" sz="1500" b="1" dirty="0" smtClean="0">
                <a:solidFill>
                  <a:schemeClr val="accent5">
                    <a:lumMod val="50000"/>
                  </a:schemeClr>
                </a:solidFill>
              </a:rPr>
              <a:t>2011</a:t>
            </a:r>
            <a:r>
              <a:rPr lang="en-US" sz="1500" dirty="0">
                <a:solidFill>
                  <a:schemeClr val="accent5">
                    <a:lumMod val="50000"/>
                  </a:schemeClr>
                </a:solidFill>
              </a:rPr>
              <a:t> - </a:t>
            </a:r>
            <a:r>
              <a:rPr lang="en-US" sz="1500" b="1" dirty="0">
                <a:solidFill>
                  <a:schemeClr val="accent5">
                    <a:lumMod val="50000"/>
                  </a:schemeClr>
                </a:solidFill>
              </a:rPr>
              <a:t>Data shows concentrations of greenhouse gases are rising faster than in previous years</a:t>
            </a:r>
            <a:r>
              <a:rPr lang="en-US" sz="1500" dirty="0">
                <a:solidFill>
                  <a:schemeClr val="accent5">
                    <a:lumMod val="50000"/>
                  </a:schemeClr>
                </a:solidFill>
              </a:rPr>
              <a:t>.</a:t>
            </a:r>
          </a:p>
          <a:p>
            <a:pPr fontAlgn="base"/>
            <a:endParaRPr lang="en-US" sz="1500" b="1" dirty="0" smtClean="0">
              <a:solidFill>
                <a:schemeClr val="accent5">
                  <a:lumMod val="50000"/>
                </a:schemeClr>
              </a:solidFill>
            </a:endParaRPr>
          </a:p>
        </p:txBody>
      </p:sp>
    </p:spTree>
    <p:extLst>
      <p:ext uri="{BB962C8B-B14F-4D97-AF65-F5344CB8AC3E}">
        <p14:creationId xmlns:p14="http://schemas.microsoft.com/office/powerpoint/2010/main" val="2011104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297"/>
            <a:ext cx="8229600" cy="857250"/>
          </a:xfrm>
        </p:spPr>
        <p:txBody>
          <a:bodyPr>
            <a:normAutofit/>
          </a:bodyPr>
          <a:lstStyle/>
          <a:p>
            <a:r>
              <a:rPr lang="en-US" dirty="0" smtClean="0"/>
              <a:t>     Brief </a:t>
            </a:r>
            <a:r>
              <a:rPr lang="en-US" dirty="0"/>
              <a:t>History of Climate Change Events</a:t>
            </a:r>
          </a:p>
        </p:txBody>
      </p:sp>
      <p:sp>
        <p:nvSpPr>
          <p:cNvPr id="3" name="Content Placeholder 2"/>
          <p:cNvSpPr>
            <a:spLocks noGrp="1"/>
          </p:cNvSpPr>
          <p:nvPr>
            <p:ph idx="1"/>
          </p:nvPr>
        </p:nvSpPr>
        <p:spPr/>
        <p:txBody>
          <a:bodyPr>
            <a:normAutofit/>
          </a:bodyPr>
          <a:lstStyle/>
          <a:p>
            <a:pPr fontAlgn="base"/>
            <a:r>
              <a:rPr lang="en-US" sz="1400" b="1" dirty="0">
                <a:solidFill>
                  <a:srgbClr val="1D6A58"/>
                </a:solidFill>
              </a:rPr>
              <a:t>2012 </a:t>
            </a:r>
            <a:r>
              <a:rPr lang="en-US" sz="1400" dirty="0">
                <a:solidFill>
                  <a:srgbClr val="1D6A58"/>
                </a:solidFill>
              </a:rPr>
              <a:t>- Arctic sea ice reaches a minimum extent of 1.32 million sq. mi., a record for the lowest summer cover since satellite measurements began in 1979.</a:t>
            </a:r>
          </a:p>
          <a:p>
            <a:pPr fontAlgn="base"/>
            <a:endParaRPr lang="en-US" sz="1400" b="1" dirty="0">
              <a:solidFill>
                <a:srgbClr val="1D6A58"/>
              </a:solidFill>
            </a:endParaRPr>
          </a:p>
          <a:p>
            <a:pPr fontAlgn="base"/>
            <a:r>
              <a:rPr lang="en-US" sz="1400" b="1" dirty="0">
                <a:solidFill>
                  <a:srgbClr val="1D6A58"/>
                </a:solidFill>
              </a:rPr>
              <a:t>2015</a:t>
            </a:r>
            <a:r>
              <a:rPr lang="en-US" sz="1400" dirty="0">
                <a:solidFill>
                  <a:srgbClr val="1D6A58"/>
                </a:solidFill>
              </a:rPr>
              <a:t> – </a:t>
            </a:r>
            <a:r>
              <a:rPr lang="en-US" sz="1400" b="1" dirty="0">
                <a:solidFill>
                  <a:srgbClr val="1D6A58"/>
                </a:solidFill>
              </a:rPr>
              <a:t>“Paris Agreement” signed by 195 countries. Only Nicaragua &amp; Syria refuse. The parties agree, </a:t>
            </a:r>
            <a:r>
              <a:rPr lang="en-US" sz="1400" b="1" i="1" dirty="0">
                <a:solidFill>
                  <a:srgbClr val="1D6A58"/>
                </a:solidFill>
              </a:rPr>
              <a:t>inter alia</a:t>
            </a:r>
            <a:r>
              <a:rPr lang="en-US" sz="1400" b="1" dirty="0">
                <a:solidFill>
                  <a:srgbClr val="1D6A58"/>
                </a:solidFill>
              </a:rPr>
              <a:t>, to limit warming to “well below” 3.6 degrees F. (2 degrees Celsius), as measured from pre-industrial levels.</a:t>
            </a:r>
          </a:p>
          <a:p>
            <a:pPr fontAlgn="base"/>
            <a:endParaRPr lang="en-US" sz="1400" b="1" dirty="0">
              <a:solidFill>
                <a:srgbClr val="1D6A58"/>
              </a:solidFill>
            </a:endParaRPr>
          </a:p>
          <a:p>
            <a:pPr fontAlgn="base"/>
            <a:r>
              <a:rPr lang="en-US" sz="1400" b="1" dirty="0">
                <a:solidFill>
                  <a:srgbClr val="1D6A58"/>
                </a:solidFill>
              </a:rPr>
              <a:t>2017</a:t>
            </a:r>
            <a:r>
              <a:rPr lang="en-US" sz="1400" dirty="0">
                <a:solidFill>
                  <a:srgbClr val="1D6A58"/>
                </a:solidFill>
              </a:rPr>
              <a:t> – </a:t>
            </a:r>
            <a:r>
              <a:rPr lang="en-US" sz="1400" b="1" dirty="0">
                <a:solidFill>
                  <a:srgbClr val="1D6A58"/>
                </a:solidFill>
              </a:rPr>
              <a:t>President Trump states that U.S. will pull out of the Paris Agreement, in keeping with his “America first” message. However, under terms of the Agreement, U.S. cannot withdraw until 11/4/2020, the </a:t>
            </a:r>
            <a:r>
              <a:rPr lang="en-US" sz="1400" b="1" u="sng" dirty="0">
                <a:solidFill>
                  <a:srgbClr val="1D6A58"/>
                </a:solidFill>
              </a:rPr>
              <a:t>day after the next presidential election. </a:t>
            </a:r>
          </a:p>
          <a:p>
            <a:pPr marL="0" indent="0">
              <a:buNone/>
            </a:pPr>
            <a:endParaRPr lang="en-US" sz="1800" dirty="0">
              <a:solidFill>
                <a:schemeClr val="accent5">
                  <a:lumMod val="50000"/>
                </a:schemeClr>
              </a:solidFill>
            </a:endParaRPr>
          </a:p>
          <a:p>
            <a:endParaRPr lang="en-US" dirty="0"/>
          </a:p>
        </p:txBody>
      </p:sp>
    </p:spTree>
    <p:extLst>
      <p:ext uri="{BB962C8B-B14F-4D97-AF65-F5344CB8AC3E}">
        <p14:creationId xmlns:p14="http://schemas.microsoft.com/office/powerpoint/2010/main" val="26397046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438150"/>
            <a:ext cx="8763000" cy="571500"/>
          </a:xfrm>
        </p:spPr>
        <p:txBody>
          <a:bodyPr>
            <a:normAutofit fontScale="90000"/>
          </a:bodyPr>
          <a:lstStyle/>
          <a:p>
            <a:r>
              <a:rPr lang="en-US" dirty="0" smtClean="0"/>
              <a:t>Climate Change Litigation (Past</a:t>
            </a:r>
            <a:r>
              <a:rPr lang="en-US" dirty="0"/>
              <a:t>, Present &amp; Future)</a:t>
            </a: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1038225"/>
            <a:ext cx="6448425" cy="3406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4517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00050"/>
            <a:ext cx="7620000" cy="628650"/>
          </a:xfrm>
        </p:spPr>
        <p:txBody>
          <a:bodyPr>
            <a:normAutofit/>
          </a:bodyPr>
          <a:lstStyle/>
          <a:p>
            <a:r>
              <a:rPr lang="en-US" dirty="0" smtClean="0"/>
              <a:t>Threshold Issues</a:t>
            </a:r>
            <a:endParaRPr lang="en-US" dirty="0"/>
          </a:p>
        </p:txBody>
      </p:sp>
      <p:sp>
        <p:nvSpPr>
          <p:cNvPr id="3" name="Content Placeholder 2"/>
          <p:cNvSpPr>
            <a:spLocks noGrp="1"/>
          </p:cNvSpPr>
          <p:nvPr>
            <p:ph idx="1"/>
          </p:nvPr>
        </p:nvSpPr>
        <p:spPr>
          <a:xfrm>
            <a:off x="228600" y="1143000"/>
            <a:ext cx="8763000" cy="3429000"/>
          </a:xfrm>
        </p:spPr>
        <p:txBody>
          <a:bodyPr>
            <a:normAutofit/>
          </a:bodyPr>
          <a:lstStyle/>
          <a:p>
            <a:pPr>
              <a:buFont typeface="Wingdings" panose="05000000000000000000" pitchFamily="2" charset="2"/>
              <a:buChar char="q"/>
            </a:pPr>
            <a:r>
              <a:rPr lang="en-US" dirty="0" smtClean="0">
                <a:solidFill>
                  <a:schemeClr val="accent2">
                    <a:lumMod val="75000"/>
                  </a:schemeClr>
                </a:solidFill>
              </a:rPr>
              <a:t> </a:t>
            </a:r>
            <a:r>
              <a:rPr lang="en-US" b="1" dirty="0" smtClean="0">
                <a:solidFill>
                  <a:schemeClr val="accent5">
                    <a:lumMod val="50000"/>
                  </a:schemeClr>
                </a:solidFill>
              </a:rPr>
              <a:t>Climate Change Litigation raises two common recurring threshold issues:</a:t>
            </a:r>
          </a:p>
          <a:p>
            <a:pPr marL="0" indent="0">
              <a:buNone/>
            </a:pPr>
            <a:endParaRPr lang="en-US" dirty="0" smtClean="0">
              <a:solidFill>
                <a:schemeClr val="accent2">
                  <a:lumMod val="75000"/>
                </a:schemeClr>
              </a:solidFill>
            </a:endParaRPr>
          </a:p>
          <a:p>
            <a:pPr lvl="1">
              <a:buFont typeface="Wingdings" panose="05000000000000000000" pitchFamily="2" charset="2"/>
              <a:buChar char="§"/>
            </a:pPr>
            <a:r>
              <a:rPr lang="en-US" dirty="0">
                <a:solidFill>
                  <a:schemeClr val="accent5">
                    <a:lumMod val="50000"/>
                  </a:schemeClr>
                </a:solidFill>
              </a:rPr>
              <a:t>“</a:t>
            </a:r>
            <a:r>
              <a:rPr lang="en-US" b="1" u="sng" dirty="0" smtClean="0">
                <a:solidFill>
                  <a:schemeClr val="accent5">
                    <a:lumMod val="50000"/>
                  </a:schemeClr>
                </a:solidFill>
              </a:rPr>
              <a:t>Justiciability</a:t>
            </a:r>
            <a:r>
              <a:rPr lang="en-US" dirty="0">
                <a:solidFill>
                  <a:schemeClr val="accent5">
                    <a:lumMod val="50000"/>
                  </a:schemeClr>
                </a:solidFill>
              </a:rPr>
              <a:t>” </a:t>
            </a:r>
            <a:endParaRPr lang="en-US" dirty="0" smtClean="0">
              <a:solidFill>
                <a:schemeClr val="accent5">
                  <a:lumMod val="50000"/>
                </a:schemeClr>
              </a:solidFill>
            </a:endParaRPr>
          </a:p>
          <a:p>
            <a:pPr marL="457200" lvl="1" indent="0">
              <a:buNone/>
            </a:pPr>
            <a:endParaRPr lang="en-US" dirty="0">
              <a:solidFill>
                <a:schemeClr val="accent5">
                  <a:lumMod val="50000"/>
                </a:schemeClr>
              </a:solidFill>
            </a:endParaRPr>
          </a:p>
          <a:p>
            <a:pPr marL="457200" lvl="1" indent="0">
              <a:buNone/>
            </a:pPr>
            <a:endParaRPr lang="en-US" dirty="0" smtClean="0">
              <a:solidFill>
                <a:schemeClr val="accent5">
                  <a:lumMod val="50000"/>
                </a:schemeClr>
              </a:solidFill>
            </a:endParaRPr>
          </a:p>
          <a:p>
            <a:pPr lvl="1">
              <a:buFont typeface="Wingdings" panose="05000000000000000000" pitchFamily="2" charset="2"/>
              <a:buChar char="§"/>
            </a:pPr>
            <a:r>
              <a:rPr lang="en-US" dirty="0" smtClean="0">
                <a:solidFill>
                  <a:schemeClr val="accent5">
                    <a:lumMod val="50000"/>
                  </a:schemeClr>
                </a:solidFill>
              </a:rPr>
              <a:t>“</a:t>
            </a:r>
            <a:r>
              <a:rPr lang="en-US" b="1" u="sng" dirty="0" smtClean="0">
                <a:solidFill>
                  <a:schemeClr val="accent5">
                    <a:lumMod val="50000"/>
                  </a:schemeClr>
                </a:solidFill>
              </a:rPr>
              <a:t>Standing</a:t>
            </a:r>
            <a:r>
              <a:rPr lang="en-US" dirty="0" smtClean="0">
                <a:solidFill>
                  <a:schemeClr val="accent5">
                    <a:lumMod val="50000"/>
                  </a:schemeClr>
                </a:solidFill>
              </a:rPr>
              <a:t>” </a:t>
            </a:r>
          </a:p>
          <a:p>
            <a:pPr marL="457200" lvl="1" indent="0">
              <a:buNone/>
            </a:pPr>
            <a:endParaRPr lang="en-US" dirty="0" smtClean="0">
              <a:solidFill>
                <a:schemeClr val="accent2">
                  <a:lumMod val="75000"/>
                </a:schemeClr>
              </a:solidFill>
            </a:endParaRPr>
          </a:p>
          <a:p>
            <a:pPr marL="914400" lvl="2" indent="0">
              <a:buNone/>
            </a:pPr>
            <a:endParaRPr lang="en-US" dirty="0">
              <a:solidFill>
                <a:schemeClr val="accent2">
                  <a:lumMod val="75000"/>
                </a:schemeClr>
              </a:solidFill>
            </a:endParaRPr>
          </a:p>
        </p:txBody>
      </p:sp>
    </p:spTree>
    <p:extLst>
      <p:ext uri="{BB962C8B-B14F-4D97-AF65-F5344CB8AC3E}">
        <p14:creationId xmlns:p14="http://schemas.microsoft.com/office/powerpoint/2010/main" val="3424825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620000" cy="571500"/>
          </a:xfrm>
        </p:spPr>
        <p:txBody>
          <a:bodyPr>
            <a:normAutofit fontScale="90000"/>
          </a:bodyPr>
          <a:lstStyle/>
          <a:p>
            <a:r>
              <a:rPr lang="en-US" dirty="0" smtClean="0"/>
              <a:t>  Climate </a:t>
            </a:r>
            <a:r>
              <a:rPr lang="en-US" dirty="0"/>
              <a:t>Change </a:t>
            </a:r>
            <a:r>
              <a:rPr lang="en-US" dirty="0" smtClean="0"/>
              <a:t>Litigation -- The Past</a:t>
            </a:r>
            <a:endParaRPr lang="en-US" dirty="0"/>
          </a:p>
        </p:txBody>
      </p:sp>
      <p:sp>
        <p:nvSpPr>
          <p:cNvPr id="3" name="Content Placeholder 2"/>
          <p:cNvSpPr>
            <a:spLocks noGrp="1"/>
          </p:cNvSpPr>
          <p:nvPr>
            <p:ph idx="1"/>
          </p:nvPr>
        </p:nvSpPr>
        <p:spPr>
          <a:xfrm>
            <a:off x="304800" y="1200151"/>
            <a:ext cx="8458200" cy="3371850"/>
          </a:xfrm>
        </p:spPr>
        <p:txBody>
          <a:bodyPr>
            <a:normAutofit fontScale="77500" lnSpcReduction="20000"/>
          </a:bodyPr>
          <a:lstStyle/>
          <a:p>
            <a:pPr>
              <a:buFont typeface="Wingdings" panose="05000000000000000000" pitchFamily="2" charset="2"/>
              <a:buChar char="q"/>
            </a:pPr>
            <a:r>
              <a:rPr lang="en-US" b="1" i="1" dirty="0" smtClean="0">
                <a:solidFill>
                  <a:schemeClr val="accent5">
                    <a:lumMod val="50000"/>
                  </a:schemeClr>
                </a:solidFill>
              </a:rPr>
              <a:t>Massachusetts </a:t>
            </a:r>
            <a:r>
              <a:rPr lang="en-US" b="1" i="1" dirty="0">
                <a:solidFill>
                  <a:schemeClr val="accent5">
                    <a:lumMod val="50000"/>
                  </a:schemeClr>
                </a:solidFill>
              </a:rPr>
              <a:t>v. </a:t>
            </a:r>
            <a:r>
              <a:rPr lang="en-US" b="1" i="1" dirty="0" smtClean="0">
                <a:solidFill>
                  <a:schemeClr val="accent5">
                    <a:lumMod val="50000"/>
                  </a:schemeClr>
                </a:solidFill>
              </a:rPr>
              <a:t>EPA, </a:t>
            </a:r>
            <a:r>
              <a:rPr lang="en-US" b="1" dirty="0" smtClean="0">
                <a:solidFill>
                  <a:schemeClr val="accent5">
                    <a:lumMod val="50000"/>
                  </a:schemeClr>
                </a:solidFill>
              </a:rPr>
              <a:t>549 U.S. 497 (2007)</a:t>
            </a:r>
          </a:p>
          <a:p>
            <a:pPr lvl="1">
              <a:buFont typeface="Wingdings" panose="05000000000000000000" pitchFamily="2" charset="2"/>
              <a:buChar char="§"/>
            </a:pPr>
            <a:r>
              <a:rPr lang="en-US" dirty="0" smtClean="0">
                <a:solidFill>
                  <a:schemeClr val="accent5">
                    <a:lumMod val="50000"/>
                  </a:schemeClr>
                </a:solidFill>
              </a:rPr>
              <a:t>Group of States, local governments and environmental organizations sought review of an EPA order denying a petition for rulemaking to regulate GHG emissions from vehicles under the Clean Air Act (“CAA”).</a:t>
            </a:r>
          </a:p>
          <a:p>
            <a:pPr marL="457200" lvl="1" indent="0">
              <a:buNone/>
            </a:pPr>
            <a:r>
              <a:rPr lang="en-US" dirty="0" smtClean="0">
                <a:solidFill>
                  <a:schemeClr val="accent5">
                    <a:lumMod val="50000"/>
                  </a:schemeClr>
                </a:solidFill>
              </a:rPr>
              <a:t> </a:t>
            </a:r>
            <a:r>
              <a:rPr lang="en-US" b="1" dirty="0" smtClean="0">
                <a:solidFill>
                  <a:schemeClr val="accent5">
                    <a:lumMod val="50000"/>
                  </a:schemeClr>
                </a:solidFill>
              </a:rPr>
              <a:t>	</a:t>
            </a:r>
          </a:p>
          <a:p>
            <a:pPr lvl="1">
              <a:buFont typeface="Wingdings" panose="05000000000000000000" pitchFamily="2" charset="2"/>
              <a:buChar char="§"/>
            </a:pPr>
            <a:r>
              <a:rPr lang="en-US" dirty="0">
                <a:solidFill>
                  <a:schemeClr val="accent5">
                    <a:lumMod val="50000"/>
                  </a:schemeClr>
                </a:solidFill>
              </a:rPr>
              <a:t>The U.S. Supreme Court ruled 5-4 that </a:t>
            </a:r>
            <a:r>
              <a:rPr lang="en-US" b="1" i="1" dirty="0">
                <a:solidFill>
                  <a:schemeClr val="accent5">
                    <a:lumMod val="50000"/>
                  </a:schemeClr>
                </a:solidFill>
              </a:rPr>
              <a:t>GHGs are air pollutants </a:t>
            </a:r>
            <a:r>
              <a:rPr lang="en-US" b="1" dirty="0">
                <a:solidFill>
                  <a:schemeClr val="accent5">
                    <a:lumMod val="50000"/>
                  </a:schemeClr>
                </a:solidFill>
              </a:rPr>
              <a:t>covered by the </a:t>
            </a:r>
            <a:r>
              <a:rPr lang="en-US" b="1" dirty="0" smtClean="0">
                <a:solidFill>
                  <a:schemeClr val="accent5">
                    <a:lumMod val="50000"/>
                  </a:schemeClr>
                </a:solidFill>
              </a:rPr>
              <a:t>CAA.</a:t>
            </a:r>
            <a:r>
              <a:rPr lang="en-US" dirty="0" smtClean="0">
                <a:solidFill>
                  <a:schemeClr val="accent5">
                    <a:lumMod val="50000"/>
                  </a:schemeClr>
                </a:solidFill>
              </a:rPr>
              <a:t> (“Greenhouse </a:t>
            </a:r>
            <a:r>
              <a:rPr lang="en-US" dirty="0">
                <a:solidFill>
                  <a:schemeClr val="accent5">
                    <a:lumMod val="50000"/>
                  </a:schemeClr>
                </a:solidFill>
              </a:rPr>
              <a:t>gases fit well within the CAA’s capacious definition of air pollutant</a:t>
            </a:r>
            <a:r>
              <a:rPr lang="en-US" dirty="0" smtClean="0">
                <a:solidFill>
                  <a:schemeClr val="accent5">
                    <a:lumMod val="50000"/>
                  </a:schemeClr>
                </a:solidFill>
              </a:rPr>
              <a:t>.”) </a:t>
            </a:r>
          </a:p>
          <a:p>
            <a:pPr marL="457200" lvl="1" indent="0">
              <a:buNone/>
            </a:pPr>
            <a:endParaRPr lang="en-US" dirty="0" smtClean="0">
              <a:solidFill>
                <a:schemeClr val="accent5">
                  <a:lumMod val="50000"/>
                </a:schemeClr>
              </a:solidFill>
            </a:endParaRPr>
          </a:p>
          <a:p>
            <a:pPr lvl="1">
              <a:buFont typeface="Wingdings" panose="05000000000000000000" pitchFamily="2" charset="2"/>
              <a:buChar char="§"/>
            </a:pPr>
            <a:r>
              <a:rPr lang="en-US" dirty="0" smtClean="0">
                <a:solidFill>
                  <a:schemeClr val="accent5">
                    <a:lumMod val="50000"/>
                  </a:schemeClr>
                </a:solidFill>
              </a:rPr>
              <a:t> </a:t>
            </a:r>
            <a:r>
              <a:rPr lang="en-US" u="sng" dirty="0" smtClean="0">
                <a:solidFill>
                  <a:schemeClr val="accent5">
                    <a:lumMod val="50000"/>
                  </a:schemeClr>
                </a:solidFill>
              </a:rPr>
              <a:t>EPA </a:t>
            </a:r>
            <a:r>
              <a:rPr lang="en-US" dirty="0">
                <a:solidFill>
                  <a:schemeClr val="accent5">
                    <a:lumMod val="50000"/>
                  </a:schemeClr>
                </a:solidFill>
              </a:rPr>
              <a:t>may regulate GHGs if they are determined to be a danger to human health</a:t>
            </a:r>
            <a:r>
              <a:rPr lang="en-US" dirty="0" smtClean="0">
                <a:solidFill>
                  <a:schemeClr val="accent5">
                    <a:lumMod val="50000"/>
                  </a:schemeClr>
                </a:solidFill>
              </a:rPr>
              <a:t>.</a:t>
            </a:r>
          </a:p>
          <a:p>
            <a:pPr marL="457200" lvl="1" indent="0">
              <a:buNone/>
            </a:pPr>
            <a:endParaRPr lang="en-US" dirty="0" smtClean="0">
              <a:solidFill>
                <a:schemeClr val="accent5">
                  <a:lumMod val="50000"/>
                </a:schemeClr>
              </a:solidFill>
            </a:endParaRPr>
          </a:p>
          <a:p>
            <a:pPr lvl="1">
              <a:buFont typeface="Wingdings" panose="05000000000000000000" pitchFamily="2" charset="2"/>
              <a:buChar char="§"/>
            </a:pPr>
            <a:r>
              <a:rPr lang="en-US" dirty="0" smtClean="0">
                <a:solidFill>
                  <a:schemeClr val="accent5">
                    <a:lumMod val="50000"/>
                  </a:schemeClr>
                </a:solidFill>
              </a:rPr>
              <a:t>Massachusetts had standing to sue based on its “special position and interest” </a:t>
            </a:r>
            <a:r>
              <a:rPr lang="en-US" dirty="0">
                <a:solidFill>
                  <a:schemeClr val="accent5">
                    <a:lumMod val="50000"/>
                  </a:schemeClr>
                </a:solidFill>
              </a:rPr>
              <a:t>and its "special </a:t>
            </a:r>
            <a:r>
              <a:rPr lang="en-US" dirty="0" smtClean="0">
                <a:solidFill>
                  <a:schemeClr val="accent5">
                    <a:lumMod val="50000"/>
                  </a:schemeClr>
                </a:solidFill>
              </a:rPr>
              <a:t>solicitude.”</a:t>
            </a:r>
          </a:p>
          <a:p>
            <a:pPr lvl="1">
              <a:buFont typeface="Wingdings" panose="05000000000000000000" pitchFamily="2" charset="2"/>
              <a:buChar char="§"/>
            </a:pPr>
            <a:endParaRPr lang="en-US" dirty="0" smtClean="0">
              <a:solidFill>
                <a:schemeClr val="accent5">
                  <a:lumMod val="50000"/>
                </a:schemeClr>
              </a:solidFill>
            </a:endParaRPr>
          </a:p>
          <a:p>
            <a:pPr lvl="1">
              <a:buFont typeface="Wingdings" panose="05000000000000000000" pitchFamily="2" charset="2"/>
              <a:buChar char="§"/>
            </a:pPr>
            <a:endParaRPr lang="en-US" dirty="0">
              <a:solidFill>
                <a:schemeClr val="accent5">
                  <a:lumMod val="50000"/>
                </a:schemeClr>
              </a:solidFill>
            </a:endParaRPr>
          </a:p>
        </p:txBody>
      </p:sp>
    </p:spTree>
    <p:extLst>
      <p:ext uri="{BB962C8B-B14F-4D97-AF65-F5344CB8AC3E}">
        <p14:creationId xmlns:p14="http://schemas.microsoft.com/office/powerpoint/2010/main" val="27556577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38150"/>
            <a:ext cx="7010400" cy="514350"/>
          </a:xfrm>
        </p:spPr>
        <p:txBody>
          <a:bodyPr>
            <a:normAutofit fontScale="90000"/>
          </a:bodyPr>
          <a:lstStyle/>
          <a:p>
            <a:pPr algn="ctr"/>
            <a:r>
              <a:rPr lang="en-US" dirty="0" smtClean="0"/>
              <a:t>The </a:t>
            </a:r>
            <a:r>
              <a:rPr lang="en-US" dirty="0" smtClean="0"/>
              <a:t>Past</a:t>
            </a:r>
            <a:endParaRPr lang="en-US" dirty="0"/>
          </a:p>
        </p:txBody>
      </p:sp>
      <p:sp>
        <p:nvSpPr>
          <p:cNvPr id="3" name="Content Placeholder 2"/>
          <p:cNvSpPr>
            <a:spLocks noGrp="1"/>
          </p:cNvSpPr>
          <p:nvPr>
            <p:ph idx="1"/>
          </p:nvPr>
        </p:nvSpPr>
        <p:spPr>
          <a:xfrm>
            <a:off x="457200" y="1200150"/>
            <a:ext cx="8229600" cy="3276599"/>
          </a:xfrm>
        </p:spPr>
        <p:txBody>
          <a:bodyPr>
            <a:normAutofit fontScale="77500" lnSpcReduction="20000"/>
          </a:bodyPr>
          <a:lstStyle/>
          <a:p>
            <a:pPr marL="342900" lvl="1" indent="-342900">
              <a:buFont typeface="Wingdings" panose="05000000000000000000" pitchFamily="2" charset="2"/>
              <a:buChar char="q"/>
            </a:pPr>
            <a:r>
              <a:rPr lang="en-US" sz="2300" b="1" i="1" dirty="0">
                <a:solidFill>
                  <a:schemeClr val="accent5">
                    <a:lumMod val="50000"/>
                  </a:schemeClr>
                </a:solidFill>
              </a:rPr>
              <a:t>Massachusetts v. EPA, </a:t>
            </a:r>
            <a:r>
              <a:rPr lang="en-US" sz="2300" b="1" dirty="0">
                <a:solidFill>
                  <a:schemeClr val="accent5">
                    <a:lumMod val="50000"/>
                  </a:schemeClr>
                </a:solidFill>
              </a:rPr>
              <a:t>549 U.S. 497 (2007)</a:t>
            </a:r>
          </a:p>
          <a:p>
            <a:pPr marL="0" lvl="1" indent="0">
              <a:buNone/>
            </a:pPr>
            <a:endParaRPr lang="en-US" dirty="0">
              <a:solidFill>
                <a:schemeClr val="accent5">
                  <a:lumMod val="50000"/>
                </a:schemeClr>
              </a:solidFill>
            </a:endParaRPr>
          </a:p>
          <a:p>
            <a:pPr marL="742950" lvl="2" indent="-342900">
              <a:buFont typeface="Wingdings" panose="05000000000000000000" pitchFamily="2" charset="2"/>
              <a:buChar char="§"/>
            </a:pPr>
            <a:r>
              <a:rPr lang="en-US" sz="2000" b="1" dirty="0" smtClean="0">
                <a:solidFill>
                  <a:schemeClr val="accent5">
                    <a:lumMod val="50000"/>
                  </a:schemeClr>
                </a:solidFill>
              </a:rPr>
              <a:t>Dissent</a:t>
            </a:r>
            <a:r>
              <a:rPr lang="en-US" sz="2000" dirty="0" smtClean="0">
                <a:solidFill>
                  <a:schemeClr val="accent5">
                    <a:lumMod val="50000"/>
                  </a:schemeClr>
                </a:solidFill>
              </a:rPr>
              <a:t> (Roberts, </a:t>
            </a:r>
            <a:r>
              <a:rPr lang="en-US" sz="2000" dirty="0">
                <a:solidFill>
                  <a:schemeClr val="accent5">
                    <a:lumMod val="50000"/>
                  </a:schemeClr>
                </a:solidFill>
              </a:rPr>
              <a:t>Scalia,</a:t>
            </a:r>
            <a:r>
              <a:rPr lang="en-US" sz="2000" dirty="0" smtClean="0">
                <a:solidFill>
                  <a:schemeClr val="accent5">
                    <a:lumMod val="50000"/>
                  </a:schemeClr>
                </a:solidFill>
              </a:rPr>
              <a:t> </a:t>
            </a:r>
            <a:r>
              <a:rPr lang="en-US" sz="2000" dirty="0">
                <a:solidFill>
                  <a:schemeClr val="accent5">
                    <a:lumMod val="50000"/>
                  </a:schemeClr>
                </a:solidFill>
              </a:rPr>
              <a:t>Thomas &amp; Alito</a:t>
            </a:r>
            <a:r>
              <a:rPr lang="en-US" sz="2000" dirty="0" smtClean="0">
                <a:solidFill>
                  <a:schemeClr val="accent5">
                    <a:lumMod val="50000"/>
                  </a:schemeClr>
                </a:solidFill>
              </a:rPr>
              <a:t>):</a:t>
            </a:r>
          </a:p>
          <a:p>
            <a:pPr marL="400050" lvl="2" indent="0">
              <a:buNone/>
            </a:pPr>
            <a:endParaRPr lang="en-US" dirty="0" smtClean="0">
              <a:solidFill>
                <a:schemeClr val="accent5">
                  <a:lumMod val="50000"/>
                </a:schemeClr>
              </a:solidFill>
            </a:endParaRPr>
          </a:p>
          <a:p>
            <a:pPr marL="400050" lvl="2" indent="0">
              <a:buNone/>
            </a:pPr>
            <a:r>
              <a:rPr lang="en-US" sz="2000" dirty="0" smtClean="0">
                <a:solidFill>
                  <a:schemeClr val="accent5">
                    <a:lumMod val="50000"/>
                  </a:schemeClr>
                </a:solidFill>
              </a:rPr>
              <a:t>By Roberts:</a:t>
            </a:r>
          </a:p>
          <a:p>
            <a:pPr marL="400050" lvl="2" indent="0">
              <a:buNone/>
            </a:pPr>
            <a:endParaRPr lang="en-US" dirty="0" smtClean="0">
              <a:solidFill>
                <a:schemeClr val="accent5">
                  <a:lumMod val="50000"/>
                </a:schemeClr>
              </a:solidFill>
            </a:endParaRPr>
          </a:p>
          <a:p>
            <a:pPr marL="400050" lvl="2" indent="0">
              <a:buNone/>
            </a:pPr>
            <a:r>
              <a:rPr lang="en-US" sz="2100" i="1" dirty="0" smtClean="0">
                <a:solidFill>
                  <a:schemeClr val="accent5">
                    <a:lumMod val="50000"/>
                  </a:schemeClr>
                </a:solidFill>
              </a:rPr>
              <a:t>Global warming may be a ‘crisis,’ even ‘the most pressing environmental problem of our time.” … It is not a problem, however, that has escaped the attention of policy makers in the Executive and Legislative Branches of our Government, who continue to consider regulatory, legislative, and treaty- based means of addressing global climate change. Apparently dissatisfied with the pace of progress … petitioners have come to the courts claiming broad-ranging injury, and attempting to tie that injury to the Government’s alleged failure to comply with a rather narrow statutory provision. </a:t>
            </a:r>
            <a:r>
              <a:rPr lang="en-US" sz="2100" b="1" i="1" dirty="0" smtClean="0">
                <a:solidFill>
                  <a:schemeClr val="accent5">
                    <a:lumMod val="50000"/>
                  </a:schemeClr>
                </a:solidFill>
              </a:rPr>
              <a:t>I would reject these challenges as </a:t>
            </a:r>
            <a:r>
              <a:rPr lang="en-US" sz="2100" b="1" i="1" dirty="0" err="1" smtClean="0">
                <a:solidFill>
                  <a:schemeClr val="accent5">
                    <a:lumMod val="50000"/>
                  </a:schemeClr>
                </a:solidFill>
              </a:rPr>
              <a:t>nonjusticiable</a:t>
            </a:r>
            <a:r>
              <a:rPr lang="en-US" sz="2100" b="1" i="1" dirty="0" smtClean="0">
                <a:solidFill>
                  <a:schemeClr val="accent5">
                    <a:lumMod val="50000"/>
                  </a:schemeClr>
                </a:solidFill>
              </a:rPr>
              <a:t>.</a:t>
            </a:r>
          </a:p>
          <a:p>
            <a:pPr marL="400050" lvl="2" indent="0">
              <a:buNone/>
            </a:pPr>
            <a:endParaRPr lang="en-US" sz="2100" b="1" i="1" dirty="0">
              <a:solidFill>
                <a:schemeClr val="accent2">
                  <a:lumMod val="75000"/>
                </a:schemeClr>
              </a:solidFill>
            </a:endParaRPr>
          </a:p>
          <a:p>
            <a:pPr marL="0" indent="0">
              <a:buNone/>
            </a:pPr>
            <a:endParaRPr lang="en-US" dirty="0"/>
          </a:p>
        </p:txBody>
      </p:sp>
    </p:spTree>
    <p:extLst>
      <p:ext uri="{BB962C8B-B14F-4D97-AF65-F5344CB8AC3E}">
        <p14:creationId xmlns:p14="http://schemas.microsoft.com/office/powerpoint/2010/main" val="38425126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534400" cy="3429001"/>
          </a:xfrm>
        </p:spPr>
        <p:txBody>
          <a:bodyPr>
            <a:normAutofit fontScale="47500" lnSpcReduction="20000"/>
          </a:bodyPr>
          <a:lstStyle/>
          <a:p>
            <a:pPr>
              <a:buFont typeface="Wingdings" panose="05000000000000000000" pitchFamily="2" charset="2"/>
              <a:buChar char="q"/>
            </a:pPr>
            <a:r>
              <a:rPr lang="en-US" sz="2900" b="1" i="1" dirty="0" smtClean="0">
                <a:solidFill>
                  <a:schemeClr val="accent5">
                    <a:lumMod val="50000"/>
                  </a:schemeClr>
                </a:solidFill>
              </a:rPr>
              <a:t>Comer v. Murphy Oil USA</a:t>
            </a:r>
            <a:r>
              <a:rPr lang="en-US" sz="2900" b="1" dirty="0" smtClean="0">
                <a:solidFill>
                  <a:schemeClr val="accent5">
                    <a:lumMod val="50000"/>
                  </a:schemeClr>
                </a:solidFill>
              </a:rPr>
              <a:t>, 585 F.3d 855 (5</a:t>
            </a:r>
            <a:r>
              <a:rPr lang="en-US" sz="2900" b="1" baseline="30000" dirty="0" smtClean="0">
                <a:solidFill>
                  <a:schemeClr val="accent5">
                    <a:lumMod val="50000"/>
                  </a:schemeClr>
                </a:solidFill>
              </a:rPr>
              <a:t>th</a:t>
            </a:r>
            <a:r>
              <a:rPr lang="en-US" sz="2900" b="1" dirty="0" smtClean="0">
                <a:solidFill>
                  <a:schemeClr val="accent5">
                    <a:lumMod val="50000"/>
                  </a:schemeClr>
                </a:solidFill>
              </a:rPr>
              <a:t> Cir. 2009)</a:t>
            </a:r>
          </a:p>
          <a:p>
            <a:pPr marL="0" indent="0">
              <a:buNone/>
            </a:pPr>
            <a:endParaRPr lang="en-US" sz="2900" b="1" dirty="0">
              <a:solidFill>
                <a:schemeClr val="accent5">
                  <a:lumMod val="50000"/>
                </a:schemeClr>
              </a:solidFill>
            </a:endParaRPr>
          </a:p>
          <a:p>
            <a:pPr marL="0" indent="0">
              <a:buNone/>
            </a:pPr>
            <a:endParaRPr lang="en-US" sz="2500" dirty="0" smtClean="0">
              <a:solidFill>
                <a:schemeClr val="accent5">
                  <a:lumMod val="50000"/>
                </a:schemeClr>
              </a:solidFill>
            </a:endParaRPr>
          </a:p>
          <a:p>
            <a:pPr>
              <a:buFont typeface="Wingdings" panose="05000000000000000000" pitchFamily="2" charset="2"/>
              <a:buChar char="§"/>
            </a:pPr>
            <a:r>
              <a:rPr lang="en-US" sz="3000" b="1" u="sng" dirty="0" smtClean="0">
                <a:solidFill>
                  <a:schemeClr val="accent5">
                    <a:lumMod val="50000"/>
                  </a:schemeClr>
                </a:solidFill>
              </a:rPr>
              <a:t>Fifth Circuit held</a:t>
            </a:r>
            <a:r>
              <a:rPr lang="en-US" sz="3000" b="1" dirty="0" smtClean="0">
                <a:solidFill>
                  <a:schemeClr val="accent5">
                    <a:lumMod val="50000"/>
                  </a:schemeClr>
                </a:solidFill>
              </a:rPr>
              <a:t>: </a:t>
            </a:r>
          </a:p>
          <a:p>
            <a:pPr marL="0" indent="0">
              <a:buNone/>
            </a:pPr>
            <a:endParaRPr lang="en-US" sz="2200" b="1" dirty="0">
              <a:solidFill>
                <a:schemeClr val="accent5">
                  <a:lumMod val="50000"/>
                </a:schemeClr>
              </a:solidFill>
            </a:endParaRPr>
          </a:p>
          <a:p>
            <a:pPr marL="0" indent="0">
              <a:buNone/>
            </a:pPr>
            <a:r>
              <a:rPr lang="en-US" sz="2500" dirty="0" smtClean="0">
                <a:solidFill>
                  <a:schemeClr val="accent5">
                    <a:lumMod val="50000"/>
                  </a:schemeClr>
                </a:solidFill>
              </a:rPr>
              <a:t>- </a:t>
            </a:r>
            <a:r>
              <a:rPr lang="en-US" sz="2900" dirty="0" smtClean="0">
                <a:solidFill>
                  <a:schemeClr val="accent5">
                    <a:lumMod val="50000"/>
                  </a:schemeClr>
                </a:solidFill>
              </a:rPr>
              <a:t>All claims were barred by res judicata and collateral estoppel (based on complicated procedural history).</a:t>
            </a:r>
          </a:p>
          <a:p>
            <a:pPr marL="0" indent="0">
              <a:buNone/>
            </a:pPr>
            <a:endParaRPr lang="en-US" sz="2900" dirty="0">
              <a:solidFill>
                <a:schemeClr val="accent5">
                  <a:lumMod val="50000"/>
                </a:schemeClr>
              </a:solidFill>
            </a:endParaRPr>
          </a:p>
          <a:p>
            <a:pPr marL="0" indent="0">
              <a:buNone/>
            </a:pPr>
            <a:r>
              <a:rPr lang="en-US" sz="2900" dirty="0" smtClean="0">
                <a:solidFill>
                  <a:schemeClr val="accent5">
                    <a:lumMod val="50000"/>
                  </a:schemeClr>
                </a:solidFill>
              </a:rPr>
              <a:t>-</a:t>
            </a:r>
            <a:r>
              <a:rPr lang="en-US" sz="2900" b="1" dirty="0" smtClean="0">
                <a:solidFill>
                  <a:schemeClr val="accent5">
                    <a:lumMod val="50000"/>
                  </a:schemeClr>
                </a:solidFill>
              </a:rPr>
              <a:t> Alternatively</a:t>
            </a:r>
            <a:r>
              <a:rPr lang="en-US" sz="2900" dirty="0" smtClean="0">
                <a:solidFill>
                  <a:schemeClr val="accent5">
                    <a:lumMod val="50000"/>
                  </a:schemeClr>
                </a:solidFill>
              </a:rPr>
              <a:t>, </a:t>
            </a:r>
            <a:r>
              <a:rPr lang="en-US" sz="2900" b="1" dirty="0" smtClean="0">
                <a:solidFill>
                  <a:schemeClr val="accent5">
                    <a:lumMod val="50000"/>
                  </a:schemeClr>
                </a:solidFill>
              </a:rPr>
              <a:t>Court held </a:t>
            </a:r>
            <a:r>
              <a:rPr lang="en-US" sz="2900" dirty="0" smtClean="0">
                <a:solidFill>
                  <a:schemeClr val="accent5">
                    <a:lumMod val="50000"/>
                  </a:schemeClr>
                </a:solidFill>
              </a:rPr>
              <a:t>that plaintiffs do not have standing because their alleged injuries are not “fairly traceable to the defendants’ conduct.” </a:t>
            </a:r>
          </a:p>
          <a:p>
            <a:pPr marL="0" indent="0">
              <a:buNone/>
            </a:pPr>
            <a:endParaRPr lang="en-US" sz="2900" dirty="0">
              <a:solidFill>
                <a:schemeClr val="accent5">
                  <a:lumMod val="50000"/>
                </a:schemeClr>
              </a:solidFill>
            </a:endParaRPr>
          </a:p>
          <a:p>
            <a:pPr>
              <a:buFontTx/>
              <a:buChar char="-"/>
            </a:pPr>
            <a:r>
              <a:rPr lang="en-US" sz="2900" b="1" dirty="0" smtClean="0">
                <a:solidFill>
                  <a:schemeClr val="accent5">
                    <a:lumMod val="50000"/>
                  </a:schemeClr>
                </a:solidFill>
              </a:rPr>
              <a:t>Moreover, Court found </a:t>
            </a:r>
            <a:r>
              <a:rPr lang="en-US" sz="2900" dirty="0" smtClean="0">
                <a:solidFill>
                  <a:schemeClr val="accent5">
                    <a:lumMod val="50000"/>
                  </a:schemeClr>
                </a:solidFill>
              </a:rPr>
              <a:t>that the suit presented a non-justiciable political question, </a:t>
            </a:r>
            <a:r>
              <a:rPr lang="en-US" sz="2900" b="1" dirty="0" smtClean="0">
                <a:solidFill>
                  <a:schemeClr val="accent5">
                    <a:lumMod val="50000"/>
                  </a:schemeClr>
                </a:solidFill>
              </a:rPr>
              <a:t>and that all plaintiffs’ claims were preempted by the CAA. </a:t>
            </a:r>
          </a:p>
          <a:p>
            <a:pPr>
              <a:buFontTx/>
              <a:buChar char="-"/>
            </a:pPr>
            <a:endParaRPr lang="en-US" sz="2900" b="1" dirty="0">
              <a:solidFill>
                <a:schemeClr val="accent5">
                  <a:lumMod val="50000"/>
                </a:schemeClr>
              </a:solidFill>
            </a:endParaRPr>
          </a:p>
          <a:p>
            <a:pPr>
              <a:buFontTx/>
              <a:buChar char="-"/>
            </a:pPr>
            <a:r>
              <a:rPr lang="en-US" sz="2900" dirty="0" smtClean="0">
                <a:solidFill>
                  <a:schemeClr val="accent5">
                    <a:lumMod val="50000"/>
                  </a:schemeClr>
                </a:solidFill>
              </a:rPr>
              <a:t>The Court further found that “… plaintiffs cannot possibly demonstrate that their injuries were proximately caused by the defendants’ conduct.”</a:t>
            </a:r>
          </a:p>
          <a:p>
            <a:pPr lvl="1">
              <a:buFont typeface="Wingdings" panose="05000000000000000000" pitchFamily="2" charset="2"/>
              <a:buChar char="§"/>
            </a:pPr>
            <a:endParaRPr lang="en-US" b="1" dirty="0">
              <a:solidFill>
                <a:schemeClr val="accent5">
                  <a:lumMod val="50000"/>
                </a:schemeClr>
              </a:solidFill>
            </a:endParaRPr>
          </a:p>
        </p:txBody>
      </p:sp>
      <p:sp>
        <p:nvSpPr>
          <p:cNvPr id="2" name="Title 1"/>
          <p:cNvSpPr>
            <a:spLocks noGrp="1"/>
          </p:cNvSpPr>
          <p:nvPr>
            <p:ph type="title"/>
          </p:nvPr>
        </p:nvSpPr>
        <p:spPr>
          <a:xfrm>
            <a:off x="990600" y="457200"/>
            <a:ext cx="6934200" cy="514350"/>
          </a:xfrm>
        </p:spPr>
        <p:txBody>
          <a:bodyPr>
            <a:normAutofit fontScale="90000"/>
          </a:bodyPr>
          <a:lstStyle/>
          <a:p>
            <a:pPr algn="ctr"/>
            <a:r>
              <a:rPr lang="en-US" dirty="0" smtClean="0"/>
              <a:t>The </a:t>
            </a:r>
            <a:r>
              <a:rPr lang="en-US" dirty="0" smtClean="0"/>
              <a:t>Past</a:t>
            </a:r>
            <a:endParaRPr lang="en-US" dirty="0"/>
          </a:p>
        </p:txBody>
      </p:sp>
    </p:spTree>
    <p:extLst>
      <p:ext uri="{BB962C8B-B14F-4D97-AF65-F5344CB8AC3E}">
        <p14:creationId xmlns:p14="http://schemas.microsoft.com/office/powerpoint/2010/main" val="22141479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6934200" cy="514350"/>
          </a:xfrm>
        </p:spPr>
        <p:txBody>
          <a:bodyPr>
            <a:normAutofit fontScale="90000"/>
          </a:bodyPr>
          <a:lstStyle/>
          <a:p>
            <a:pPr algn="ctr"/>
            <a:r>
              <a:rPr lang="en-US" dirty="0" smtClean="0"/>
              <a:t>The </a:t>
            </a:r>
            <a:r>
              <a:rPr lang="en-US" dirty="0" smtClean="0"/>
              <a:t>Past</a:t>
            </a:r>
            <a:endParaRPr lang="en-US" dirty="0"/>
          </a:p>
        </p:txBody>
      </p:sp>
      <p:sp>
        <p:nvSpPr>
          <p:cNvPr id="3" name="Content Placeholder 2"/>
          <p:cNvSpPr>
            <a:spLocks noGrp="1"/>
          </p:cNvSpPr>
          <p:nvPr>
            <p:ph idx="1"/>
          </p:nvPr>
        </p:nvSpPr>
        <p:spPr>
          <a:xfrm>
            <a:off x="304800" y="1143001"/>
            <a:ext cx="8610600" cy="3486149"/>
          </a:xfrm>
        </p:spPr>
        <p:txBody>
          <a:bodyPr>
            <a:noAutofit/>
          </a:bodyPr>
          <a:lstStyle/>
          <a:p>
            <a:pPr>
              <a:buFont typeface="Wingdings" panose="05000000000000000000" pitchFamily="2" charset="2"/>
              <a:buChar char="q"/>
            </a:pPr>
            <a:r>
              <a:rPr lang="en-US" sz="1800" b="1" i="1" dirty="0">
                <a:solidFill>
                  <a:schemeClr val="accent5">
                    <a:lumMod val="50000"/>
                  </a:schemeClr>
                </a:solidFill>
              </a:rPr>
              <a:t>Am. Elec. Power</a:t>
            </a:r>
            <a:r>
              <a:rPr lang="en-US" sz="1800" b="1" dirty="0">
                <a:solidFill>
                  <a:schemeClr val="accent5">
                    <a:lumMod val="50000"/>
                  </a:schemeClr>
                </a:solidFill>
              </a:rPr>
              <a:t>, </a:t>
            </a:r>
            <a:r>
              <a:rPr lang="en-US" sz="1800" b="1" dirty="0" smtClean="0">
                <a:solidFill>
                  <a:schemeClr val="accent5">
                    <a:lumMod val="50000"/>
                  </a:schemeClr>
                </a:solidFill>
              </a:rPr>
              <a:t>et. al</a:t>
            </a:r>
            <a:r>
              <a:rPr lang="en-US" sz="1800" b="1" i="1" dirty="0" smtClean="0">
                <a:solidFill>
                  <a:schemeClr val="accent5">
                    <a:lumMod val="50000"/>
                  </a:schemeClr>
                </a:solidFill>
              </a:rPr>
              <a:t>. v. </a:t>
            </a:r>
            <a:r>
              <a:rPr lang="en-US" sz="1800" b="1" i="1" dirty="0">
                <a:solidFill>
                  <a:schemeClr val="accent5">
                    <a:lumMod val="50000"/>
                  </a:schemeClr>
                </a:solidFill>
              </a:rPr>
              <a:t>Connecticut, et </a:t>
            </a:r>
            <a:r>
              <a:rPr lang="en-US" sz="1800" b="1" i="1" dirty="0" smtClean="0">
                <a:solidFill>
                  <a:schemeClr val="accent5">
                    <a:lumMod val="50000"/>
                  </a:schemeClr>
                </a:solidFill>
              </a:rPr>
              <a:t>al, </a:t>
            </a:r>
            <a:r>
              <a:rPr lang="en-US" sz="1800" b="1" dirty="0" smtClean="0">
                <a:solidFill>
                  <a:schemeClr val="accent5">
                    <a:lumMod val="50000"/>
                  </a:schemeClr>
                </a:solidFill>
              </a:rPr>
              <a:t>564 U.S. 410 (2011)</a:t>
            </a:r>
          </a:p>
          <a:p>
            <a:pPr marL="0" indent="0">
              <a:buNone/>
            </a:pPr>
            <a:r>
              <a:rPr lang="en-US" sz="900" b="1" dirty="0">
                <a:solidFill>
                  <a:schemeClr val="accent2">
                    <a:lumMod val="75000"/>
                  </a:schemeClr>
                </a:solidFill>
              </a:rPr>
              <a:t> </a:t>
            </a:r>
            <a:r>
              <a:rPr lang="en-US" sz="900" b="1" dirty="0" smtClean="0">
                <a:solidFill>
                  <a:schemeClr val="accent2">
                    <a:lumMod val="75000"/>
                  </a:schemeClr>
                </a:solidFill>
              </a:rPr>
              <a:t>       </a:t>
            </a:r>
          </a:p>
          <a:p>
            <a:pPr marL="0" indent="0">
              <a:buNone/>
            </a:pPr>
            <a:r>
              <a:rPr lang="en-US" sz="900" b="1" dirty="0">
                <a:solidFill>
                  <a:schemeClr val="accent2">
                    <a:lumMod val="75000"/>
                  </a:schemeClr>
                </a:solidFill>
              </a:rPr>
              <a:t> </a:t>
            </a:r>
            <a:r>
              <a:rPr lang="en-US" sz="900" b="1" dirty="0" smtClean="0">
                <a:solidFill>
                  <a:schemeClr val="accent2">
                    <a:lumMod val="75000"/>
                  </a:schemeClr>
                </a:solidFill>
              </a:rPr>
              <a:t> </a:t>
            </a:r>
            <a:endParaRPr lang="en-US" sz="1600" dirty="0" smtClean="0">
              <a:solidFill>
                <a:schemeClr val="accent2">
                  <a:lumMod val="75000"/>
                </a:schemeClr>
              </a:solidFill>
            </a:endParaRPr>
          </a:p>
          <a:p>
            <a:pPr marL="0" indent="0">
              <a:buNone/>
            </a:pPr>
            <a:r>
              <a:rPr lang="en-US" sz="1600" b="1" dirty="0" smtClean="0">
                <a:solidFill>
                  <a:schemeClr val="accent2">
                    <a:lumMod val="75000"/>
                  </a:schemeClr>
                </a:solidFill>
              </a:rPr>
              <a:t>     	</a:t>
            </a:r>
            <a:r>
              <a:rPr lang="en-US" sz="1600" b="1" dirty="0" smtClean="0">
                <a:solidFill>
                  <a:schemeClr val="accent5">
                    <a:lumMod val="50000"/>
                  </a:schemeClr>
                </a:solidFill>
              </a:rPr>
              <a:t>Supreme </a:t>
            </a:r>
            <a:r>
              <a:rPr lang="en-US" sz="1600" b="1" dirty="0">
                <a:solidFill>
                  <a:schemeClr val="accent5">
                    <a:lumMod val="50000"/>
                  </a:schemeClr>
                </a:solidFill>
              </a:rPr>
              <a:t>Court Held:</a:t>
            </a:r>
          </a:p>
          <a:p>
            <a:pPr>
              <a:buFont typeface="Wingdings" panose="05000000000000000000" pitchFamily="2" charset="2"/>
              <a:buChar char="§"/>
            </a:pPr>
            <a:endParaRPr lang="en-US" sz="1600" b="1" dirty="0">
              <a:solidFill>
                <a:schemeClr val="accent5">
                  <a:lumMod val="50000"/>
                </a:schemeClr>
              </a:solidFill>
            </a:endParaRPr>
          </a:p>
          <a:p>
            <a:pPr>
              <a:buFont typeface="Wingdings" panose="05000000000000000000" pitchFamily="2" charset="2"/>
              <a:buChar char="§"/>
            </a:pPr>
            <a:r>
              <a:rPr lang="en-US" sz="1600" b="1" dirty="0" smtClean="0">
                <a:solidFill>
                  <a:schemeClr val="accent5">
                    <a:lumMod val="50000"/>
                  </a:schemeClr>
                </a:solidFill>
              </a:rPr>
              <a:t>“</a:t>
            </a:r>
            <a:r>
              <a:rPr lang="en-US" sz="1600" b="1" dirty="0">
                <a:solidFill>
                  <a:schemeClr val="accent5">
                    <a:lumMod val="50000"/>
                  </a:schemeClr>
                </a:solidFill>
              </a:rPr>
              <a:t>Based on EPA's designated authority, it is up to the EPA to decide whether and how to regulate GHGs from power plants.” However, the court does leave a course of legal action open in the event the EPA does not enforce emissions limits against regulated sources by allowing "any person" to bring civil enforcement action in federal court. Also, if the EPA does not set emissions limits for certain pollutants or pollution sources, states and private parties can petition for a rulemaking in federal court.</a:t>
            </a:r>
          </a:p>
          <a:p>
            <a:pPr>
              <a:buFont typeface="Wingdings" panose="05000000000000000000" pitchFamily="2" charset="2"/>
              <a:buChar char="§"/>
            </a:pPr>
            <a:endParaRPr lang="en-US" sz="1600" b="1" dirty="0">
              <a:solidFill>
                <a:schemeClr val="accent5">
                  <a:lumMod val="50000"/>
                </a:schemeClr>
              </a:solidFill>
            </a:endParaRPr>
          </a:p>
          <a:p>
            <a:pPr>
              <a:buFont typeface="Wingdings" panose="05000000000000000000" pitchFamily="2" charset="2"/>
              <a:buChar char="§"/>
            </a:pPr>
            <a:endParaRPr lang="en-US" sz="1600" b="1" dirty="0">
              <a:solidFill>
                <a:schemeClr val="accent5">
                  <a:lumMod val="50000"/>
                </a:schemeClr>
              </a:solidFill>
            </a:endParaRPr>
          </a:p>
          <a:p>
            <a:pPr marL="0" indent="0">
              <a:buNone/>
            </a:pPr>
            <a:r>
              <a:rPr lang="en-US" sz="1600" b="1" dirty="0" smtClean="0">
                <a:solidFill>
                  <a:schemeClr val="accent5">
                    <a:lumMod val="50000"/>
                  </a:schemeClr>
                </a:solidFill>
              </a:rPr>
              <a:t>	Significance</a:t>
            </a:r>
            <a:r>
              <a:rPr lang="en-US" sz="1600" b="1" dirty="0">
                <a:solidFill>
                  <a:schemeClr val="accent5">
                    <a:lumMod val="50000"/>
                  </a:schemeClr>
                </a:solidFill>
              </a:rPr>
              <a:t>:</a:t>
            </a:r>
          </a:p>
          <a:p>
            <a:pPr>
              <a:buFont typeface="Wingdings" panose="05000000000000000000" pitchFamily="2" charset="2"/>
              <a:buChar char="§"/>
            </a:pPr>
            <a:r>
              <a:rPr lang="en-US" sz="1600" b="1" dirty="0" smtClean="0">
                <a:solidFill>
                  <a:schemeClr val="accent5">
                    <a:lumMod val="50000"/>
                  </a:schemeClr>
                </a:solidFill>
              </a:rPr>
              <a:t>Confirms </a:t>
            </a:r>
            <a:r>
              <a:rPr lang="en-US" sz="1600" b="1" dirty="0">
                <a:solidFill>
                  <a:schemeClr val="accent5">
                    <a:lumMod val="50000"/>
                  </a:schemeClr>
                </a:solidFill>
              </a:rPr>
              <a:t>the EPA's primacy as the regulator of GHGs under the CAA initially established in Massachusetts v. EPA and arguably limits the possibility of claiming federal common law public nuisance  for climate change litigation.</a:t>
            </a:r>
          </a:p>
          <a:p>
            <a:pPr marL="0" indent="0">
              <a:buNone/>
            </a:pPr>
            <a:endParaRPr lang="en-US" sz="1600" b="1" dirty="0" smtClean="0">
              <a:solidFill>
                <a:schemeClr val="accent5">
                  <a:lumMod val="50000"/>
                </a:schemeClr>
              </a:solidFill>
            </a:endParaRPr>
          </a:p>
          <a:p>
            <a:pPr marL="0" indent="0">
              <a:buNone/>
            </a:pPr>
            <a:r>
              <a:rPr lang="en-US" sz="1600" dirty="0" smtClean="0">
                <a:solidFill>
                  <a:schemeClr val="accent5">
                    <a:lumMod val="50000"/>
                  </a:schemeClr>
                </a:solidFill>
              </a:rPr>
              <a:t>            </a:t>
            </a:r>
            <a:endParaRPr lang="en-US" sz="1600" dirty="0">
              <a:solidFill>
                <a:schemeClr val="accent5">
                  <a:lumMod val="50000"/>
                </a:schemeClr>
              </a:solidFill>
            </a:endParaRPr>
          </a:p>
        </p:txBody>
      </p:sp>
    </p:spTree>
    <p:extLst>
      <p:ext uri="{BB962C8B-B14F-4D97-AF65-F5344CB8AC3E}">
        <p14:creationId xmlns:p14="http://schemas.microsoft.com/office/powerpoint/2010/main" val="21494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477000" cy="571500"/>
          </a:xfrm>
        </p:spPr>
        <p:txBody>
          <a:bodyPr>
            <a:normAutofit fontScale="90000"/>
          </a:bodyPr>
          <a:lstStyle/>
          <a:p>
            <a:r>
              <a:rPr lang="en-US" dirty="0" smtClean="0"/>
              <a:t>Climate Change </a:t>
            </a:r>
            <a:r>
              <a:rPr lang="en-US" dirty="0" smtClean="0"/>
              <a:t>Science The </a:t>
            </a:r>
            <a:r>
              <a:rPr lang="en-US" dirty="0" smtClean="0"/>
              <a:t>Basics</a:t>
            </a:r>
            <a:endParaRPr lang="en-US" dirty="0"/>
          </a:p>
        </p:txBody>
      </p:sp>
      <p:sp>
        <p:nvSpPr>
          <p:cNvPr id="3" name="Content Placeholder 2"/>
          <p:cNvSpPr>
            <a:spLocks noGrp="1"/>
          </p:cNvSpPr>
          <p:nvPr>
            <p:ph idx="1"/>
          </p:nvPr>
        </p:nvSpPr>
        <p:spPr/>
        <p:txBody>
          <a:bodyPr/>
          <a:lstStyle/>
          <a:p>
            <a:pPr lvl="1"/>
            <a:endParaRPr lang="en-US" dirty="0" smtClean="0"/>
          </a:p>
          <a:p>
            <a:pPr marL="457200" lvl="1" indent="0">
              <a:buNone/>
            </a:pPr>
            <a:r>
              <a:rPr lang="en-US" dirty="0"/>
              <a:t>	</a:t>
            </a:r>
            <a:r>
              <a:rPr lang="en-US" dirty="0" smtClean="0"/>
              <a:t>		</a:t>
            </a:r>
            <a:endParaRPr lang="en-US" dirty="0"/>
          </a:p>
        </p:txBody>
      </p:sp>
      <p:pic>
        <p:nvPicPr>
          <p:cNvPr id="4" name="Picture 3"/>
          <p:cNvPicPr/>
          <p:nvPr/>
        </p:nvPicPr>
        <p:blipFill>
          <a:blip r:embed="rId2"/>
          <a:stretch>
            <a:fillRect/>
          </a:stretch>
        </p:blipFill>
        <p:spPr>
          <a:xfrm>
            <a:off x="1600200" y="1485900"/>
            <a:ext cx="5943600" cy="2671524"/>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1235749"/>
            <a:ext cx="8458200"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6265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38150"/>
            <a:ext cx="6934200" cy="514350"/>
          </a:xfrm>
        </p:spPr>
        <p:txBody>
          <a:bodyPr>
            <a:normAutofit fontScale="90000"/>
          </a:bodyPr>
          <a:lstStyle/>
          <a:p>
            <a:pPr algn="ctr"/>
            <a:r>
              <a:rPr lang="en-US" dirty="0" smtClean="0"/>
              <a:t>The </a:t>
            </a:r>
            <a:r>
              <a:rPr lang="en-US" dirty="0" smtClean="0"/>
              <a:t>Past</a:t>
            </a:r>
            <a:endParaRPr lang="en-US" dirty="0"/>
          </a:p>
        </p:txBody>
      </p:sp>
      <p:sp>
        <p:nvSpPr>
          <p:cNvPr id="3" name="Content Placeholder 2"/>
          <p:cNvSpPr>
            <a:spLocks noGrp="1"/>
          </p:cNvSpPr>
          <p:nvPr>
            <p:ph idx="1"/>
          </p:nvPr>
        </p:nvSpPr>
        <p:spPr>
          <a:xfrm>
            <a:off x="152400" y="1085850"/>
            <a:ext cx="8763000" cy="3600450"/>
          </a:xfrm>
        </p:spPr>
        <p:txBody>
          <a:bodyPr>
            <a:normAutofit/>
          </a:bodyPr>
          <a:lstStyle/>
          <a:p>
            <a:pPr>
              <a:buFont typeface="Wingdings" panose="05000000000000000000" pitchFamily="2" charset="2"/>
              <a:buChar char="q"/>
            </a:pPr>
            <a:r>
              <a:rPr lang="en-US" sz="1600" dirty="0">
                <a:solidFill>
                  <a:schemeClr val="accent5">
                    <a:lumMod val="50000"/>
                  </a:schemeClr>
                </a:solidFill>
              </a:rPr>
              <a:t> </a:t>
            </a:r>
            <a:r>
              <a:rPr lang="en-US" sz="1600" b="1" i="1" dirty="0" smtClean="0">
                <a:solidFill>
                  <a:schemeClr val="accent5">
                    <a:lumMod val="50000"/>
                  </a:schemeClr>
                </a:solidFill>
              </a:rPr>
              <a:t>Native </a:t>
            </a:r>
            <a:r>
              <a:rPr lang="en-US" sz="1600" b="1" i="1" dirty="0">
                <a:solidFill>
                  <a:schemeClr val="accent5">
                    <a:lumMod val="50000"/>
                  </a:schemeClr>
                </a:solidFill>
              </a:rPr>
              <a:t>Village of </a:t>
            </a:r>
            <a:r>
              <a:rPr lang="en-US" sz="1600" b="1" i="1" dirty="0" smtClean="0">
                <a:solidFill>
                  <a:schemeClr val="accent5">
                    <a:lumMod val="50000"/>
                  </a:schemeClr>
                </a:solidFill>
              </a:rPr>
              <a:t>Kivalina </a:t>
            </a:r>
            <a:r>
              <a:rPr lang="en-US" sz="1600" b="1" i="1" dirty="0">
                <a:solidFill>
                  <a:schemeClr val="accent5">
                    <a:lumMod val="50000"/>
                  </a:schemeClr>
                </a:solidFill>
              </a:rPr>
              <a:t>v. ExxonMobil Corp</a:t>
            </a:r>
            <a:r>
              <a:rPr lang="en-US" sz="1600" b="1" dirty="0">
                <a:solidFill>
                  <a:schemeClr val="accent5">
                    <a:lumMod val="50000"/>
                  </a:schemeClr>
                </a:solidFill>
              </a:rPr>
              <a:t>., 696 F.3d 849 (9th Cir. </a:t>
            </a:r>
            <a:r>
              <a:rPr lang="en-US" sz="1600" b="1" dirty="0" smtClean="0">
                <a:solidFill>
                  <a:schemeClr val="accent5">
                    <a:lumMod val="50000"/>
                  </a:schemeClr>
                </a:solidFill>
              </a:rPr>
              <a:t>2012)</a:t>
            </a:r>
          </a:p>
          <a:p>
            <a:pPr marL="0" indent="0">
              <a:buNone/>
            </a:pPr>
            <a:endParaRPr lang="en-US" sz="1600" b="1" dirty="0">
              <a:solidFill>
                <a:schemeClr val="accent5">
                  <a:lumMod val="50000"/>
                </a:schemeClr>
              </a:solidFill>
            </a:endParaRPr>
          </a:p>
          <a:p>
            <a:pPr>
              <a:buFont typeface="Wingdings" panose="05000000000000000000" pitchFamily="2" charset="2"/>
              <a:buChar char="§"/>
            </a:pPr>
            <a:r>
              <a:rPr lang="en-US" sz="1600" b="1" dirty="0" smtClean="0">
                <a:solidFill>
                  <a:schemeClr val="accent5">
                    <a:lumMod val="50000"/>
                  </a:schemeClr>
                </a:solidFill>
              </a:rPr>
              <a:t>Alaskan </a:t>
            </a:r>
            <a:r>
              <a:rPr lang="en-US" sz="1600" b="1" dirty="0">
                <a:solidFill>
                  <a:schemeClr val="accent5">
                    <a:lumMod val="50000"/>
                  </a:schemeClr>
                </a:solidFill>
              </a:rPr>
              <a:t>tribal </a:t>
            </a:r>
            <a:r>
              <a:rPr lang="en-US" sz="1600" b="1" dirty="0" smtClean="0">
                <a:solidFill>
                  <a:schemeClr val="accent5">
                    <a:lumMod val="50000"/>
                  </a:schemeClr>
                </a:solidFill>
              </a:rPr>
              <a:t>village alleged </a:t>
            </a:r>
            <a:r>
              <a:rPr lang="en-US" sz="1600" b="1" dirty="0">
                <a:solidFill>
                  <a:schemeClr val="accent5">
                    <a:lumMod val="50000"/>
                  </a:schemeClr>
                </a:solidFill>
              </a:rPr>
              <a:t>that their village is being threatened by the effects of climate </a:t>
            </a:r>
            <a:r>
              <a:rPr lang="en-US" sz="1600" b="1" dirty="0" smtClean="0">
                <a:solidFill>
                  <a:schemeClr val="accent5">
                    <a:lumMod val="50000"/>
                  </a:schemeClr>
                </a:solidFill>
              </a:rPr>
              <a:t>change </a:t>
            </a:r>
            <a:r>
              <a:rPr lang="en-US" sz="1600" dirty="0" smtClean="0">
                <a:solidFill>
                  <a:schemeClr val="accent5">
                    <a:lumMod val="50000"/>
                  </a:schemeClr>
                </a:solidFill>
              </a:rPr>
              <a:t>- - specifically</a:t>
            </a:r>
            <a:r>
              <a:rPr lang="en-US" sz="1600" dirty="0">
                <a:solidFill>
                  <a:schemeClr val="accent5">
                    <a:lumMod val="50000"/>
                  </a:schemeClr>
                </a:solidFill>
              </a:rPr>
              <a:t>, by the reduction in protective sea ice and an increase in storms and </a:t>
            </a:r>
            <a:r>
              <a:rPr lang="en-US" sz="1600" dirty="0" smtClean="0">
                <a:solidFill>
                  <a:schemeClr val="accent5">
                    <a:lumMod val="50000"/>
                  </a:schemeClr>
                </a:solidFill>
              </a:rPr>
              <a:t>flooding and </a:t>
            </a:r>
            <a:r>
              <a:rPr lang="en-US" sz="1600" dirty="0">
                <a:solidFill>
                  <a:schemeClr val="accent5">
                    <a:lumMod val="50000"/>
                  </a:schemeClr>
                </a:solidFill>
              </a:rPr>
              <a:t>asserted that the 24 oil, energy, and utility companies named as defendants should be held liable for the costs of relocating the village, </a:t>
            </a:r>
            <a:r>
              <a:rPr lang="en-US" sz="1600" dirty="0" smtClean="0">
                <a:solidFill>
                  <a:schemeClr val="accent5">
                    <a:lumMod val="50000"/>
                  </a:schemeClr>
                </a:solidFill>
              </a:rPr>
              <a:t>because </a:t>
            </a:r>
            <a:r>
              <a:rPr lang="en-US" sz="1600" dirty="0">
                <a:solidFill>
                  <a:schemeClr val="accent5">
                    <a:lumMod val="50000"/>
                  </a:schemeClr>
                </a:solidFill>
              </a:rPr>
              <a:t>they had allegedly contributed to the risks of climate change through their </a:t>
            </a:r>
            <a:r>
              <a:rPr lang="en-US" sz="1600" dirty="0" smtClean="0">
                <a:solidFill>
                  <a:schemeClr val="accent5">
                    <a:lumMod val="50000"/>
                  </a:schemeClr>
                </a:solidFill>
              </a:rPr>
              <a:t>GHGs emissions.</a:t>
            </a:r>
          </a:p>
          <a:p>
            <a:pPr marL="0" indent="0">
              <a:buNone/>
            </a:pPr>
            <a:endParaRPr lang="en-US" sz="1600" dirty="0">
              <a:solidFill>
                <a:schemeClr val="accent5">
                  <a:lumMod val="50000"/>
                </a:schemeClr>
              </a:solidFill>
            </a:endParaRPr>
          </a:p>
          <a:p>
            <a:pPr>
              <a:buFont typeface="Wingdings" panose="05000000000000000000" pitchFamily="2" charset="2"/>
              <a:buChar char="§"/>
            </a:pPr>
            <a:r>
              <a:rPr lang="en-US" sz="1600" dirty="0" smtClean="0">
                <a:solidFill>
                  <a:schemeClr val="accent5">
                    <a:lumMod val="50000"/>
                  </a:schemeClr>
                </a:solidFill>
              </a:rPr>
              <a:t>Brought as a  </a:t>
            </a:r>
            <a:r>
              <a:rPr lang="en-US" sz="1600" dirty="0">
                <a:solidFill>
                  <a:schemeClr val="accent5">
                    <a:lumMod val="50000"/>
                  </a:schemeClr>
                </a:solidFill>
              </a:rPr>
              <a:t>“nuisance” claim under federal common </a:t>
            </a:r>
            <a:r>
              <a:rPr lang="en-US" sz="1600" dirty="0" smtClean="0">
                <a:solidFill>
                  <a:schemeClr val="accent5">
                    <a:lumMod val="50000"/>
                  </a:schemeClr>
                </a:solidFill>
              </a:rPr>
              <a:t>law.</a:t>
            </a:r>
          </a:p>
          <a:p>
            <a:pPr marL="0" indent="0">
              <a:buNone/>
            </a:pPr>
            <a:endParaRPr lang="en-US" sz="1600" dirty="0" smtClean="0">
              <a:solidFill>
                <a:schemeClr val="accent5">
                  <a:lumMod val="50000"/>
                </a:schemeClr>
              </a:solidFill>
            </a:endParaRPr>
          </a:p>
          <a:p>
            <a:pPr>
              <a:buFont typeface="Wingdings" panose="05000000000000000000" pitchFamily="2" charset="2"/>
              <a:buChar char="§"/>
            </a:pPr>
            <a:r>
              <a:rPr lang="en-US" sz="1600" dirty="0" smtClean="0">
                <a:solidFill>
                  <a:schemeClr val="accent5">
                    <a:lumMod val="50000"/>
                  </a:schemeClr>
                </a:solidFill>
              </a:rPr>
              <a:t>Only monetary relief sought -  $400 million to relocate village.</a:t>
            </a:r>
          </a:p>
          <a:p>
            <a:pPr marL="0" lvl="1" indent="0">
              <a:buNone/>
            </a:pPr>
            <a:endParaRPr lang="en-US" sz="1600" dirty="0" smtClean="0">
              <a:solidFill>
                <a:schemeClr val="accent5">
                  <a:lumMod val="50000"/>
                </a:schemeClr>
              </a:solidFill>
            </a:endParaRPr>
          </a:p>
          <a:p>
            <a:pPr marL="0" lvl="1" indent="0">
              <a:buNone/>
            </a:pPr>
            <a:endParaRPr lang="en-US" sz="3000" dirty="0" smtClean="0">
              <a:solidFill>
                <a:schemeClr val="accent2">
                  <a:lumMod val="75000"/>
                </a:schemeClr>
              </a:solidFill>
            </a:endParaRPr>
          </a:p>
          <a:p>
            <a:pPr marL="0" lvl="1" indent="457200">
              <a:buNone/>
            </a:pPr>
            <a:endParaRPr lang="en-US" sz="3000" dirty="0">
              <a:solidFill>
                <a:schemeClr val="accent2">
                  <a:lumMod val="75000"/>
                </a:schemeClr>
              </a:solidFill>
            </a:endParaRPr>
          </a:p>
          <a:p>
            <a:pPr marL="457200" lvl="1" indent="0">
              <a:buNone/>
            </a:pPr>
            <a:endParaRPr lang="en-US" sz="2800" dirty="0">
              <a:solidFill>
                <a:schemeClr val="accent2">
                  <a:lumMod val="75000"/>
                </a:schemeClr>
              </a:solidFill>
            </a:endParaRPr>
          </a:p>
        </p:txBody>
      </p:sp>
    </p:spTree>
    <p:extLst>
      <p:ext uri="{BB962C8B-B14F-4D97-AF65-F5344CB8AC3E}">
        <p14:creationId xmlns:p14="http://schemas.microsoft.com/office/powerpoint/2010/main" val="17119209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6858000" cy="514350"/>
          </a:xfrm>
        </p:spPr>
        <p:txBody>
          <a:bodyPr>
            <a:normAutofit fontScale="90000"/>
          </a:bodyPr>
          <a:lstStyle/>
          <a:p>
            <a:pPr algn="ctr"/>
            <a:r>
              <a:rPr lang="en-US" dirty="0" smtClean="0"/>
              <a:t>The </a:t>
            </a:r>
            <a:r>
              <a:rPr lang="en-US" dirty="0" smtClean="0"/>
              <a:t>Past</a:t>
            </a:r>
            <a:endParaRPr lang="en-US" dirty="0"/>
          </a:p>
        </p:txBody>
      </p:sp>
      <p:sp>
        <p:nvSpPr>
          <p:cNvPr id="3" name="Content Placeholder 2"/>
          <p:cNvSpPr>
            <a:spLocks noGrp="1"/>
          </p:cNvSpPr>
          <p:nvPr>
            <p:ph idx="1"/>
          </p:nvPr>
        </p:nvSpPr>
        <p:spPr>
          <a:xfrm>
            <a:off x="457200" y="1047750"/>
            <a:ext cx="8229600" cy="3543299"/>
          </a:xfrm>
        </p:spPr>
        <p:txBody>
          <a:bodyPr>
            <a:normAutofit fontScale="40000" lnSpcReduction="20000"/>
          </a:bodyPr>
          <a:lstStyle/>
          <a:p>
            <a:pPr>
              <a:buFont typeface="Wingdings" panose="05000000000000000000" pitchFamily="2" charset="2"/>
              <a:buChar char="q"/>
            </a:pPr>
            <a:r>
              <a:rPr lang="en-US" sz="3700" b="1" u="sng" dirty="0" smtClean="0">
                <a:solidFill>
                  <a:schemeClr val="accent5">
                    <a:lumMod val="50000"/>
                  </a:schemeClr>
                </a:solidFill>
              </a:rPr>
              <a:t>Other Significant Cases</a:t>
            </a:r>
            <a:r>
              <a:rPr lang="en-US" sz="3700" dirty="0" smtClean="0">
                <a:solidFill>
                  <a:schemeClr val="accent5">
                    <a:lumMod val="50000"/>
                  </a:schemeClr>
                </a:solidFill>
              </a:rPr>
              <a:t>:</a:t>
            </a:r>
          </a:p>
          <a:p>
            <a:pPr>
              <a:buFont typeface="Wingdings" panose="05000000000000000000" pitchFamily="2" charset="2"/>
              <a:buChar char="q"/>
            </a:pPr>
            <a:endParaRPr lang="en-US" b="1" i="1" dirty="0">
              <a:solidFill>
                <a:schemeClr val="accent5">
                  <a:lumMod val="50000"/>
                </a:schemeClr>
              </a:solidFill>
            </a:endParaRPr>
          </a:p>
          <a:p>
            <a:pPr marL="0" indent="0">
              <a:buNone/>
            </a:pPr>
            <a:r>
              <a:rPr lang="en-US" sz="3300" b="1" i="1" dirty="0" err="1" smtClean="0">
                <a:solidFill>
                  <a:schemeClr val="accent5">
                    <a:lumMod val="50000"/>
                  </a:schemeClr>
                </a:solidFill>
              </a:rPr>
              <a:t>Korsinsky</a:t>
            </a:r>
            <a:r>
              <a:rPr lang="en-US" sz="3300" b="1" i="1" dirty="0" smtClean="0">
                <a:solidFill>
                  <a:schemeClr val="accent5">
                    <a:lumMod val="50000"/>
                  </a:schemeClr>
                </a:solidFill>
              </a:rPr>
              <a:t> v. EPA</a:t>
            </a:r>
            <a:r>
              <a:rPr lang="en-US" sz="3300" dirty="0" smtClean="0">
                <a:solidFill>
                  <a:schemeClr val="accent5">
                    <a:lumMod val="50000"/>
                  </a:schemeClr>
                </a:solidFill>
              </a:rPr>
              <a:t>,  2006 U.S. App. LEXIS 21024 (2</a:t>
            </a:r>
            <a:r>
              <a:rPr lang="en-US" sz="3300" baseline="30000" dirty="0" smtClean="0">
                <a:solidFill>
                  <a:schemeClr val="accent5">
                    <a:lumMod val="50000"/>
                  </a:schemeClr>
                </a:solidFill>
              </a:rPr>
              <a:t>nd</a:t>
            </a:r>
            <a:r>
              <a:rPr lang="en-US" sz="3300" dirty="0" smtClean="0">
                <a:solidFill>
                  <a:schemeClr val="accent5">
                    <a:lumMod val="50000"/>
                  </a:schemeClr>
                </a:solidFill>
              </a:rPr>
              <a:t> Cir. 2006)</a:t>
            </a:r>
          </a:p>
          <a:p>
            <a:pPr marL="0" indent="0">
              <a:buNone/>
            </a:pPr>
            <a:r>
              <a:rPr lang="en-US" sz="3300" dirty="0" smtClean="0">
                <a:solidFill>
                  <a:schemeClr val="accent5">
                    <a:lumMod val="50000"/>
                  </a:schemeClr>
                </a:solidFill>
              </a:rPr>
              <a:t> </a:t>
            </a:r>
          </a:p>
          <a:p>
            <a:pPr>
              <a:buFont typeface="Wingdings" panose="05000000000000000000" pitchFamily="2" charset="2"/>
              <a:buChar char="§"/>
            </a:pPr>
            <a:r>
              <a:rPr lang="en-US" sz="3300" dirty="0" smtClean="0">
                <a:solidFill>
                  <a:schemeClr val="accent5">
                    <a:lumMod val="50000"/>
                  </a:schemeClr>
                </a:solidFill>
              </a:rPr>
              <a:t>Finding </a:t>
            </a:r>
            <a:r>
              <a:rPr lang="en-US" sz="3300" i="1" dirty="0" smtClean="0">
                <a:solidFill>
                  <a:schemeClr val="accent5">
                    <a:lumMod val="50000"/>
                  </a:schemeClr>
                </a:solidFill>
              </a:rPr>
              <a:t>pro se </a:t>
            </a:r>
            <a:r>
              <a:rPr lang="en-US" sz="3300" dirty="0" smtClean="0">
                <a:solidFill>
                  <a:schemeClr val="accent5">
                    <a:lumMod val="50000"/>
                  </a:schemeClr>
                </a:solidFill>
              </a:rPr>
              <a:t>plaintiff’s claim that global warming and carbon dioxide emissions </a:t>
            </a:r>
            <a:r>
              <a:rPr lang="en-US" sz="3300" i="1" dirty="0" smtClean="0">
                <a:solidFill>
                  <a:schemeClr val="accent5">
                    <a:lumMod val="50000"/>
                  </a:schemeClr>
                </a:solidFill>
              </a:rPr>
              <a:t>may</a:t>
            </a:r>
            <a:r>
              <a:rPr lang="en-US" sz="3300" dirty="0" smtClean="0">
                <a:solidFill>
                  <a:schemeClr val="accent5">
                    <a:lumMod val="50000"/>
                  </a:schemeClr>
                </a:solidFill>
              </a:rPr>
              <a:t> cause him </a:t>
            </a:r>
            <a:r>
              <a:rPr lang="en-US" sz="3300" i="1" dirty="0" smtClean="0">
                <a:solidFill>
                  <a:schemeClr val="accent5">
                    <a:lumMod val="50000"/>
                  </a:schemeClr>
                </a:solidFill>
              </a:rPr>
              <a:t>future</a:t>
            </a:r>
            <a:r>
              <a:rPr lang="en-US" sz="3300" dirty="0" smtClean="0">
                <a:solidFill>
                  <a:schemeClr val="accent5">
                    <a:lumMod val="50000"/>
                  </a:schemeClr>
                </a:solidFill>
              </a:rPr>
              <a:t> injury too speculative to confer standing.</a:t>
            </a:r>
          </a:p>
          <a:p>
            <a:pPr lvl="1">
              <a:buFont typeface="Wingdings" panose="05000000000000000000" pitchFamily="2" charset="2"/>
              <a:buChar char="§"/>
            </a:pPr>
            <a:endParaRPr lang="en-US" sz="3300" dirty="0" smtClean="0">
              <a:solidFill>
                <a:schemeClr val="accent5">
                  <a:lumMod val="50000"/>
                </a:schemeClr>
              </a:solidFill>
            </a:endParaRPr>
          </a:p>
          <a:p>
            <a:pPr marL="0" indent="0">
              <a:buNone/>
            </a:pPr>
            <a:r>
              <a:rPr lang="en-US" sz="3300" b="1" i="1" dirty="0" smtClean="0">
                <a:solidFill>
                  <a:schemeClr val="accent5">
                    <a:lumMod val="50000"/>
                  </a:schemeClr>
                </a:solidFill>
              </a:rPr>
              <a:t>People </a:t>
            </a:r>
            <a:r>
              <a:rPr lang="en-US" sz="3300" b="1" i="1" dirty="0">
                <a:solidFill>
                  <a:schemeClr val="accent5">
                    <a:lumMod val="50000"/>
                  </a:schemeClr>
                </a:solidFill>
              </a:rPr>
              <a:t>of the State of Calif. </a:t>
            </a:r>
            <a:r>
              <a:rPr lang="en-US" sz="3300" b="1" i="1" dirty="0" smtClean="0">
                <a:solidFill>
                  <a:schemeClr val="accent5">
                    <a:lumMod val="50000"/>
                  </a:schemeClr>
                </a:solidFill>
              </a:rPr>
              <a:t>v. </a:t>
            </a:r>
            <a:r>
              <a:rPr lang="en-US" sz="3300" b="1" i="1" dirty="0">
                <a:solidFill>
                  <a:schemeClr val="accent5">
                    <a:lumMod val="50000"/>
                  </a:schemeClr>
                </a:solidFill>
              </a:rPr>
              <a:t>General Motors, et </a:t>
            </a:r>
            <a:r>
              <a:rPr lang="en-US" sz="3300" b="1" i="1" dirty="0" smtClean="0">
                <a:solidFill>
                  <a:schemeClr val="accent5">
                    <a:lumMod val="50000"/>
                  </a:schemeClr>
                </a:solidFill>
              </a:rPr>
              <a:t>al.</a:t>
            </a:r>
            <a:r>
              <a:rPr lang="en-US" sz="3300" b="1" dirty="0" smtClean="0">
                <a:solidFill>
                  <a:schemeClr val="accent5">
                    <a:lumMod val="50000"/>
                  </a:schemeClr>
                </a:solidFill>
              </a:rPr>
              <a:t> </a:t>
            </a:r>
            <a:r>
              <a:rPr lang="en-US" sz="3300" dirty="0" smtClean="0">
                <a:solidFill>
                  <a:schemeClr val="accent5">
                    <a:lumMod val="50000"/>
                  </a:schemeClr>
                </a:solidFill>
              </a:rPr>
              <a:t>– Northern Dist. Of Calif., No. 3:06-cv-05755 (2007)</a:t>
            </a:r>
          </a:p>
          <a:p>
            <a:pPr marL="0" indent="0">
              <a:buNone/>
            </a:pPr>
            <a:endParaRPr lang="en-US" sz="3300" dirty="0" smtClean="0">
              <a:solidFill>
                <a:schemeClr val="accent5">
                  <a:lumMod val="50000"/>
                </a:schemeClr>
              </a:solidFill>
            </a:endParaRPr>
          </a:p>
          <a:p>
            <a:pPr>
              <a:buFont typeface="Wingdings" panose="05000000000000000000" pitchFamily="2" charset="2"/>
              <a:buChar char="§"/>
            </a:pPr>
            <a:r>
              <a:rPr lang="en-US" sz="3300" dirty="0" smtClean="0">
                <a:solidFill>
                  <a:schemeClr val="accent5">
                    <a:lumMod val="50000"/>
                  </a:schemeClr>
                </a:solidFill>
              </a:rPr>
              <a:t>Court granted defendants’ motion to dismiss plaintiff’s Federal and State public nuisance claims that the defendant automakers created and contributed to a public nuisance – global warming.</a:t>
            </a:r>
          </a:p>
          <a:p>
            <a:pPr marL="0" indent="0">
              <a:buNone/>
            </a:pPr>
            <a:r>
              <a:rPr lang="en-US" sz="3300" dirty="0" smtClean="0">
                <a:solidFill>
                  <a:schemeClr val="accent5">
                    <a:lumMod val="50000"/>
                  </a:schemeClr>
                </a:solidFill>
              </a:rPr>
              <a:t> </a:t>
            </a:r>
          </a:p>
          <a:p>
            <a:pPr>
              <a:buFont typeface="Wingdings" panose="05000000000000000000" pitchFamily="2" charset="2"/>
              <a:buChar char="§"/>
            </a:pPr>
            <a:r>
              <a:rPr lang="en-US" sz="3300" dirty="0" smtClean="0">
                <a:solidFill>
                  <a:schemeClr val="accent5">
                    <a:lumMod val="50000"/>
                  </a:schemeClr>
                </a:solidFill>
              </a:rPr>
              <a:t>Plaintiff sought monetary damages and a D.J. for future monetary expenses.</a:t>
            </a:r>
          </a:p>
          <a:p>
            <a:pPr marL="0" indent="0">
              <a:buNone/>
            </a:pPr>
            <a:r>
              <a:rPr lang="en-US" sz="3300" dirty="0" smtClean="0">
                <a:solidFill>
                  <a:schemeClr val="accent5">
                    <a:lumMod val="50000"/>
                  </a:schemeClr>
                </a:solidFill>
              </a:rPr>
              <a:t> </a:t>
            </a:r>
          </a:p>
          <a:p>
            <a:pPr>
              <a:buFont typeface="Wingdings" panose="05000000000000000000" pitchFamily="2" charset="2"/>
              <a:buChar char="§"/>
            </a:pPr>
            <a:r>
              <a:rPr lang="en-US" sz="3300" b="1" dirty="0">
                <a:solidFill>
                  <a:schemeClr val="accent5">
                    <a:lumMod val="50000"/>
                  </a:schemeClr>
                </a:solidFill>
              </a:rPr>
              <a:t>T</a:t>
            </a:r>
            <a:r>
              <a:rPr lang="en-US" sz="3300" b="1" dirty="0" smtClean="0">
                <a:solidFill>
                  <a:schemeClr val="accent5">
                    <a:lumMod val="50000"/>
                  </a:schemeClr>
                </a:solidFill>
              </a:rPr>
              <a:t>he Federal District Court, citing </a:t>
            </a:r>
            <a:r>
              <a:rPr lang="en-US" sz="3300" b="1" i="1" dirty="0" smtClean="0">
                <a:solidFill>
                  <a:schemeClr val="accent5">
                    <a:lumMod val="50000"/>
                  </a:schemeClr>
                </a:solidFill>
              </a:rPr>
              <a:t>Mass. v. EPA </a:t>
            </a:r>
            <a:r>
              <a:rPr lang="en-US" sz="3300" b="1" dirty="0" smtClean="0">
                <a:solidFill>
                  <a:schemeClr val="accent5">
                    <a:lumMod val="50000"/>
                  </a:schemeClr>
                </a:solidFill>
              </a:rPr>
              <a:t>stated: “Plaintiff has failed to provide the Court with sufficient explanation or legal support as to how this Court could impose damages against the defendant automakers without unreasonably encroaching into the global warming issues currently under consideration by the political branches.”</a:t>
            </a:r>
            <a:endParaRPr lang="en-US" sz="3300" dirty="0" smtClean="0">
              <a:solidFill>
                <a:schemeClr val="accent2">
                  <a:lumMod val="75000"/>
                </a:schemeClr>
              </a:solidFill>
            </a:endParaRPr>
          </a:p>
        </p:txBody>
      </p:sp>
    </p:spTree>
    <p:extLst>
      <p:ext uri="{BB962C8B-B14F-4D97-AF65-F5344CB8AC3E}">
        <p14:creationId xmlns:p14="http://schemas.microsoft.com/office/powerpoint/2010/main" val="26597130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t>The Present</a:t>
            </a:r>
            <a:r>
              <a:rPr lang="en-US" b="1" dirty="0" smtClean="0"/>
              <a:t>: </a:t>
            </a:r>
            <a:r>
              <a:rPr lang="en-US" sz="2700" dirty="0" smtClean="0"/>
              <a:t>The </a:t>
            </a:r>
            <a:r>
              <a:rPr lang="en-US" sz="2700" dirty="0" smtClean="0"/>
              <a:t>Big Ten US Climate Change Lawsuits</a:t>
            </a:r>
            <a:endParaRPr lang="en-US" sz="2700" dirty="0"/>
          </a:p>
        </p:txBody>
      </p:sp>
      <p:sp>
        <p:nvSpPr>
          <p:cNvPr id="5" name="Text Placeholder 4"/>
          <p:cNvSpPr>
            <a:spLocks noGrp="1"/>
          </p:cNvSpPr>
          <p:nvPr>
            <p:ph type="body" idx="1"/>
          </p:nvPr>
        </p:nvSpPr>
        <p:spPr>
          <a:xfrm>
            <a:off x="457200" y="1276350"/>
            <a:ext cx="4040188" cy="479822"/>
          </a:xfrm>
        </p:spPr>
        <p:txBody>
          <a:bodyPr/>
          <a:lstStyle/>
          <a:p>
            <a:endParaRPr lang="en-US"/>
          </a:p>
        </p:txBody>
      </p:sp>
      <p:sp>
        <p:nvSpPr>
          <p:cNvPr id="6" name="Content Placeholder 5"/>
          <p:cNvSpPr>
            <a:spLocks noGrp="1"/>
          </p:cNvSpPr>
          <p:nvPr>
            <p:ph sz="half" idx="2"/>
          </p:nvPr>
        </p:nvSpPr>
        <p:spPr>
          <a:xfrm>
            <a:off x="381000" y="1200150"/>
            <a:ext cx="4040188" cy="3352800"/>
          </a:xfrm>
        </p:spPr>
        <p:txBody>
          <a:bodyPr>
            <a:normAutofit fontScale="85000" lnSpcReduction="10000"/>
          </a:bodyPr>
          <a:lstStyle/>
          <a:p>
            <a:pPr marL="0" lvl="0" indent="0">
              <a:buNone/>
            </a:pPr>
            <a:endParaRPr lang="en-US" sz="1700" dirty="0">
              <a:solidFill>
                <a:srgbClr val="C0504D">
                  <a:lumMod val="75000"/>
                </a:srgbClr>
              </a:solidFill>
            </a:endParaRPr>
          </a:p>
          <a:p>
            <a:pPr lvl="1">
              <a:buFont typeface="Wingdings" panose="05000000000000000000" pitchFamily="2" charset="2"/>
              <a:buChar char="§"/>
            </a:pPr>
            <a:r>
              <a:rPr lang="en-US" sz="1700" b="1" i="1" dirty="0">
                <a:solidFill>
                  <a:srgbClr val="1D6A58"/>
                </a:solidFill>
              </a:rPr>
              <a:t>County of San Mateo  v. Chevron, et al</a:t>
            </a:r>
            <a:r>
              <a:rPr lang="en-US" sz="1700" i="1" dirty="0">
                <a:solidFill>
                  <a:srgbClr val="1D6A58"/>
                </a:solidFill>
              </a:rPr>
              <a:t>.</a:t>
            </a:r>
            <a:r>
              <a:rPr lang="en-US" sz="1700" dirty="0">
                <a:solidFill>
                  <a:srgbClr val="1D6A58"/>
                </a:solidFill>
              </a:rPr>
              <a:t>, No. 17-CIV-03222, Calif. Sup. Ct. (2017)</a:t>
            </a:r>
          </a:p>
          <a:p>
            <a:pPr lvl="1">
              <a:buFont typeface="Wingdings" panose="05000000000000000000" pitchFamily="2" charset="2"/>
              <a:buChar char="§"/>
            </a:pPr>
            <a:r>
              <a:rPr lang="en-US" sz="1700" b="1" i="1" dirty="0">
                <a:solidFill>
                  <a:srgbClr val="1D6A58"/>
                </a:solidFill>
              </a:rPr>
              <a:t>County of Marin  v. Chevron, et al</a:t>
            </a:r>
            <a:r>
              <a:rPr lang="en-US" sz="1700" i="1" dirty="0">
                <a:solidFill>
                  <a:srgbClr val="1D6A58"/>
                </a:solidFill>
              </a:rPr>
              <a:t>.</a:t>
            </a:r>
            <a:r>
              <a:rPr lang="en-US" sz="1700" dirty="0">
                <a:solidFill>
                  <a:srgbClr val="1D6A58"/>
                </a:solidFill>
              </a:rPr>
              <a:t>, No. 17-CIV-1702586, Calif. Sup. Ct. (2017)</a:t>
            </a:r>
          </a:p>
          <a:p>
            <a:pPr lvl="1">
              <a:buFont typeface="Wingdings" panose="05000000000000000000" pitchFamily="2" charset="2"/>
              <a:buChar char="§"/>
            </a:pPr>
            <a:r>
              <a:rPr lang="en-US" sz="1700" b="1" i="1" dirty="0">
                <a:solidFill>
                  <a:srgbClr val="1D6A58"/>
                </a:solidFill>
              </a:rPr>
              <a:t>City of Santa Cruz v. Chevron, et al</a:t>
            </a:r>
            <a:r>
              <a:rPr lang="en-US" sz="1700" i="1" dirty="0">
                <a:solidFill>
                  <a:srgbClr val="1D6A58"/>
                </a:solidFill>
              </a:rPr>
              <a:t>.</a:t>
            </a:r>
            <a:r>
              <a:rPr lang="en-US" sz="1700" dirty="0">
                <a:solidFill>
                  <a:srgbClr val="1D6A58"/>
                </a:solidFill>
              </a:rPr>
              <a:t>, No. 17-CIV-03242, Calif. Sup. Ct. (2017)</a:t>
            </a:r>
          </a:p>
          <a:p>
            <a:pPr lvl="1">
              <a:buFont typeface="Wingdings" panose="05000000000000000000" pitchFamily="2" charset="2"/>
              <a:buChar char="§"/>
            </a:pPr>
            <a:r>
              <a:rPr lang="en-US" sz="1700" b="1" i="1" dirty="0">
                <a:solidFill>
                  <a:srgbClr val="1D6A58"/>
                </a:solidFill>
              </a:rPr>
              <a:t>City of Richmond v. Chevron, et al</a:t>
            </a:r>
            <a:r>
              <a:rPr lang="en-US" sz="1700" dirty="0">
                <a:solidFill>
                  <a:srgbClr val="1D6A58"/>
                </a:solidFill>
              </a:rPr>
              <a:t>., C18-00055, Calif. Sup. Ct. (2018)</a:t>
            </a:r>
          </a:p>
          <a:p>
            <a:pPr lvl="1">
              <a:buFont typeface="Wingdings" panose="05000000000000000000" pitchFamily="2" charset="2"/>
              <a:buChar char="§"/>
            </a:pPr>
            <a:r>
              <a:rPr lang="en-US" sz="1700" b="1" i="1" dirty="0">
                <a:solidFill>
                  <a:srgbClr val="1D6A58"/>
                </a:solidFill>
              </a:rPr>
              <a:t>City and County of San Francisco &amp; City of Oakland  </a:t>
            </a:r>
            <a:r>
              <a:rPr lang="en-US" sz="1700" i="1" dirty="0">
                <a:solidFill>
                  <a:srgbClr val="1D6A58"/>
                </a:solidFill>
              </a:rPr>
              <a:t>v. BP, et al.</a:t>
            </a:r>
            <a:r>
              <a:rPr lang="en-US" sz="1700" dirty="0">
                <a:solidFill>
                  <a:srgbClr val="1D6A58"/>
                </a:solidFill>
              </a:rPr>
              <a:t>, No. 3-cv-06012, N.D. Calif. (2018) (</a:t>
            </a:r>
            <a:r>
              <a:rPr lang="en-US" sz="1700" i="1" dirty="0">
                <a:solidFill>
                  <a:srgbClr val="1D6A58"/>
                </a:solidFill>
              </a:rPr>
              <a:t>As removed</a:t>
            </a:r>
            <a:r>
              <a:rPr lang="en-US" sz="1700" dirty="0" smtClean="0">
                <a:solidFill>
                  <a:srgbClr val="1D6A58"/>
                </a:solidFill>
              </a:rPr>
              <a:t>)</a:t>
            </a:r>
            <a:endParaRPr lang="en-US" sz="1700" dirty="0">
              <a:solidFill>
                <a:srgbClr val="1D6A58"/>
              </a:solidFill>
            </a:endParaRPr>
          </a:p>
        </p:txBody>
      </p:sp>
      <p:sp>
        <p:nvSpPr>
          <p:cNvPr id="7" name="Text Placeholder 6"/>
          <p:cNvSpPr>
            <a:spLocks noGrp="1"/>
          </p:cNvSpPr>
          <p:nvPr>
            <p:ph type="body" sz="quarter" idx="3"/>
          </p:nvPr>
        </p:nvSpPr>
        <p:spPr/>
        <p:txBody>
          <a:bodyPr/>
          <a:lstStyle/>
          <a:p>
            <a:endParaRPr lang="en-US" dirty="0"/>
          </a:p>
        </p:txBody>
      </p:sp>
      <p:sp>
        <p:nvSpPr>
          <p:cNvPr id="8" name="Content Placeholder 7"/>
          <p:cNvSpPr>
            <a:spLocks noGrp="1"/>
          </p:cNvSpPr>
          <p:nvPr>
            <p:ph sz="quarter" idx="4"/>
          </p:nvPr>
        </p:nvSpPr>
        <p:spPr>
          <a:xfrm>
            <a:off x="4648200" y="1428750"/>
            <a:ext cx="4041775" cy="3025377"/>
          </a:xfrm>
        </p:spPr>
        <p:txBody>
          <a:bodyPr>
            <a:normAutofit fontScale="85000" lnSpcReduction="10000"/>
          </a:bodyPr>
          <a:lstStyle/>
          <a:p>
            <a:pPr lvl="1">
              <a:buFont typeface="Wingdings" panose="05000000000000000000" pitchFamily="2" charset="2"/>
              <a:buChar char="§"/>
            </a:pPr>
            <a:r>
              <a:rPr lang="en-US" sz="1700" b="1" i="1" dirty="0">
                <a:solidFill>
                  <a:srgbClr val="1D6A58"/>
                </a:solidFill>
              </a:rPr>
              <a:t>City of New York v. BP, et al</a:t>
            </a:r>
            <a:r>
              <a:rPr lang="en-US" sz="1700" dirty="0">
                <a:solidFill>
                  <a:srgbClr val="1D6A58"/>
                </a:solidFill>
              </a:rPr>
              <a:t>., No. 18-cv-00182, S.D.N.Y. (2018)</a:t>
            </a:r>
          </a:p>
          <a:p>
            <a:pPr lvl="1">
              <a:buFont typeface="Wingdings" panose="05000000000000000000" pitchFamily="2" charset="2"/>
              <a:buChar char="§"/>
            </a:pPr>
            <a:r>
              <a:rPr lang="en-US" sz="1700" b="1" i="1" dirty="0">
                <a:solidFill>
                  <a:srgbClr val="1D6A58"/>
                </a:solidFill>
              </a:rPr>
              <a:t>City of Boulder, et al. v. Suncor Energy (U.S.A.), et al., </a:t>
            </a:r>
            <a:r>
              <a:rPr lang="en-US" sz="1700" dirty="0">
                <a:solidFill>
                  <a:srgbClr val="1D6A58"/>
                </a:solidFill>
              </a:rPr>
              <a:t>1:18-cv-01672, U.S.D.C., Dist. Of Colorado (2018) (As removed)</a:t>
            </a:r>
          </a:p>
          <a:p>
            <a:pPr lvl="1">
              <a:buFont typeface="Wingdings" panose="05000000000000000000" pitchFamily="2" charset="2"/>
              <a:buChar char="§"/>
            </a:pPr>
            <a:r>
              <a:rPr lang="en-US" sz="1700" b="1" i="1" dirty="0">
                <a:solidFill>
                  <a:srgbClr val="1D6A58"/>
                </a:solidFill>
              </a:rPr>
              <a:t>King County v. BP </a:t>
            </a:r>
            <a:r>
              <a:rPr lang="en-US" sz="1700" b="1" i="1" dirty="0" err="1">
                <a:solidFill>
                  <a:srgbClr val="1D6A58"/>
                </a:solidFill>
              </a:rPr>
              <a:t>p.l.c</a:t>
            </a:r>
            <a:r>
              <a:rPr lang="en-US" sz="1700" b="1" i="1" dirty="0">
                <a:solidFill>
                  <a:srgbClr val="1D6A58"/>
                </a:solidFill>
              </a:rPr>
              <a:t>, et al</a:t>
            </a:r>
            <a:r>
              <a:rPr lang="en-US" sz="1700" dirty="0">
                <a:solidFill>
                  <a:srgbClr val="1D6A58"/>
                </a:solidFill>
              </a:rPr>
              <a:t>., 2:18-cv-00758, W.D. Wash. (2018) (As removed)</a:t>
            </a:r>
          </a:p>
          <a:p>
            <a:pPr lvl="1">
              <a:buFont typeface="Wingdings" panose="05000000000000000000" pitchFamily="2" charset="2"/>
              <a:buChar char="§"/>
            </a:pPr>
            <a:r>
              <a:rPr lang="en-US" sz="1700" b="1" dirty="0">
                <a:solidFill>
                  <a:srgbClr val="1D6A58"/>
                </a:solidFill>
              </a:rPr>
              <a:t>Rhode Island v. Chevron, et al</a:t>
            </a:r>
            <a:r>
              <a:rPr lang="en-US" sz="1700" dirty="0">
                <a:solidFill>
                  <a:srgbClr val="1D6A58"/>
                </a:solidFill>
              </a:rPr>
              <a:t>., 1:18-cv-00395, D.R.I (2018) (As removed)</a:t>
            </a:r>
          </a:p>
          <a:p>
            <a:pPr lvl="1">
              <a:buFont typeface="Wingdings" panose="05000000000000000000" pitchFamily="2" charset="2"/>
              <a:buChar char="§"/>
            </a:pPr>
            <a:r>
              <a:rPr lang="en-US" sz="1700" b="1" i="1" dirty="0">
                <a:solidFill>
                  <a:srgbClr val="1D6A58"/>
                </a:solidFill>
              </a:rPr>
              <a:t>Mayor &amp; City Council of Baltimore v. BP </a:t>
            </a:r>
            <a:r>
              <a:rPr lang="en-US" sz="1700" b="1" i="1" dirty="0" err="1">
                <a:solidFill>
                  <a:srgbClr val="1D6A58"/>
                </a:solidFill>
              </a:rPr>
              <a:t>p.l.c</a:t>
            </a:r>
            <a:r>
              <a:rPr lang="en-US" sz="1700" b="1" i="1" dirty="0">
                <a:solidFill>
                  <a:srgbClr val="1D6A58"/>
                </a:solidFill>
              </a:rPr>
              <a:t>., et al</a:t>
            </a:r>
            <a:r>
              <a:rPr lang="en-US" sz="1700" dirty="0">
                <a:solidFill>
                  <a:srgbClr val="1D6A58"/>
                </a:solidFill>
              </a:rPr>
              <a:t>., 1:18-cv-02357, </a:t>
            </a:r>
            <a:r>
              <a:rPr lang="en-US" sz="1700" dirty="0" err="1">
                <a:solidFill>
                  <a:srgbClr val="1D6A58"/>
                </a:solidFill>
              </a:rPr>
              <a:t>D.Md</a:t>
            </a:r>
            <a:r>
              <a:rPr lang="en-US" sz="1700" dirty="0">
                <a:solidFill>
                  <a:srgbClr val="1D6A58"/>
                </a:solidFill>
              </a:rPr>
              <a:t>. (2018) (As removed) </a:t>
            </a:r>
          </a:p>
          <a:p>
            <a:pPr lvl="1">
              <a:buFont typeface="Wingdings" panose="05000000000000000000" pitchFamily="2" charset="2"/>
              <a:buChar char="§"/>
            </a:pPr>
            <a:endParaRPr lang="en-US" sz="1400" dirty="0">
              <a:solidFill>
                <a:srgbClr val="1D6A58"/>
              </a:solidFill>
            </a:endParaRPr>
          </a:p>
          <a:p>
            <a:endParaRPr lang="en-US" dirty="0"/>
          </a:p>
          <a:p>
            <a:endParaRPr lang="en-US" dirty="0"/>
          </a:p>
        </p:txBody>
      </p:sp>
    </p:spTree>
    <p:extLst>
      <p:ext uri="{BB962C8B-B14F-4D97-AF65-F5344CB8AC3E}">
        <p14:creationId xmlns:p14="http://schemas.microsoft.com/office/powerpoint/2010/main" val="7808066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0"/>
            <a:ext cx="7543800" cy="457200"/>
          </a:xfrm>
        </p:spPr>
        <p:txBody>
          <a:bodyPr>
            <a:normAutofit fontScale="90000"/>
          </a:bodyPr>
          <a:lstStyle/>
          <a:p>
            <a:pPr algn="ctr"/>
            <a:r>
              <a:rPr lang="en-US" dirty="0" smtClean="0"/>
              <a:t>The </a:t>
            </a:r>
            <a:r>
              <a:rPr lang="en-US" dirty="0" smtClean="0"/>
              <a:t>Present</a:t>
            </a:r>
            <a:endParaRPr lang="en-US" dirty="0"/>
          </a:p>
        </p:txBody>
      </p:sp>
      <p:sp>
        <p:nvSpPr>
          <p:cNvPr id="3" name="Content Placeholder 2"/>
          <p:cNvSpPr>
            <a:spLocks noGrp="1"/>
          </p:cNvSpPr>
          <p:nvPr>
            <p:ph idx="1"/>
          </p:nvPr>
        </p:nvSpPr>
        <p:spPr>
          <a:xfrm>
            <a:off x="457200" y="1143001"/>
            <a:ext cx="8305800" cy="3543299"/>
          </a:xfrm>
        </p:spPr>
        <p:txBody>
          <a:bodyPr>
            <a:normAutofit fontScale="25000" lnSpcReduction="20000"/>
          </a:bodyPr>
          <a:lstStyle/>
          <a:p>
            <a:pPr>
              <a:buFont typeface="Wingdings" panose="05000000000000000000" pitchFamily="2" charset="2"/>
              <a:buChar char="q"/>
            </a:pPr>
            <a:r>
              <a:rPr lang="en-US" sz="5600" b="1" dirty="0">
                <a:solidFill>
                  <a:schemeClr val="accent5">
                    <a:lumMod val="50000"/>
                  </a:schemeClr>
                </a:solidFill>
              </a:rPr>
              <a:t>“The Big </a:t>
            </a:r>
            <a:r>
              <a:rPr lang="en-US" sz="5600" b="1" dirty="0" smtClean="0">
                <a:solidFill>
                  <a:schemeClr val="accent5">
                    <a:lumMod val="50000"/>
                  </a:schemeClr>
                </a:solidFill>
              </a:rPr>
              <a:t>Ten” </a:t>
            </a:r>
            <a:r>
              <a:rPr lang="en-US" sz="5600" b="1" dirty="0">
                <a:solidFill>
                  <a:schemeClr val="accent5">
                    <a:lumMod val="50000"/>
                  </a:schemeClr>
                </a:solidFill>
              </a:rPr>
              <a:t>U.S. </a:t>
            </a:r>
            <a:r>
              <a:rPr lang="en-US" sz="5600" b="1" dirty="0" smtClean="0">
                <a:solidFill>
                  <a:schemeClr val="accent5">
                    <a:lumMod val="50000"/>
                  </a:schemeClr>
                </a:solidFill>
              </a:rPr>
              <a:t>Climate </a:t>
            </a:r>
            <a:r>
              <a:rPr lang="en-US" sz="5600" b="1" dirty="0">
                <a:solidFill>
                  <a:schemeClr val="accent5">
                    <a:lumMod val="50000"/>
                  </a:schemeClr>
                </a:solidFill>
              </a:rPr>
              <a:t>Change </a:t>
            </a:r>
            <a:r>
              <a:rPr lang="en-US" sz="5600" b="1" dirty="0" smtClean="0">
                <a:solidFill>
                  <a:schemeClr val="accent5">
                    <a:lumMod val="50000"/>
                  </a:schemeClr>
                </a:solidFill>
              </a:rPr>
              <a:t>Lawsuits</a:t>
            </a:r>
          </a:p>
          <a:p>
            <a:pPr marL="0" indent="0">
              <a:buNone/>
            </a:pPr>
            <a:endParaRPr lang="en-US" sz="5600" b="1" dirty="0" smtClean="0">
              <a:solidFill>
                <a:schemeClr val="accent5">
                  <a:lumMod val="50000"/>
                </a:schemeClr>
              </a:solidFill>
            </a:endParaRPr>
          </a:p>
          <a:p>
            <a:pPr lvl="1">
              <a:buFont typeface="Wingdings" panose="05000000000000000000" pitchFamily="2" charset="2"/>
              <a:buChar char="§"/>
            </a:pPr>
            <a:r>
              <a:rPr lang="en-US" sz="5600" b="1" dirty="0" smtClean="0">
                <a:solidFill>
                  <a:schemeClr val="accent5">
                    <a:lumMod val="50000"/>
                  </a:schemeClr>
                </a:solidFill>
              </a:rPr>
              <a:t>Ten suits, with four different  primary approaches:</a:t>
            </a:r>
          </a:p>
          <a:p>
            <a:pPr marL="457200" lvl="1" indent="0">
              <a:buNone/>
            </a:pPr>
            <a:endParaRPr lang="en-US" sz="5600" dirty="0" smtClean="0">
              <a:solidFill>
                <a:schemeClr val="accent5">
                  <a:lumMod val="50000"/>
                </a:schemeClr>
              </a:solidFill>
            </a:endParaRPr>
          </a:p>
          <a:p>
            <a:pPr marL="914400" lvl="1" indent="-457200">
              <a:buAutoNum type="arabicParenR"/>
            </a:pPr>
            <a:r>
              <a:rPr lang="en-US" sz="5600" b="1" i="1" dirty="0" smtClean="0">
                <a:solidFill>
                  <a:schemeClr val="accent5">
                    <a:lumMod val="50000"/>
                  </a:schemeClr>
                </a:solidFill>
              </a:rPr>
              <a:t>San Mateo, Marin, Santa Cruz, Richmond, Baltimore, &amp; Rhode Island Suits</a:t>
            </a:r>
          </a:p>
          <a:p>
            <a:pPr marL="457200" lvl="1" indent="0">
              <a:buNone/>
            </a:pPr>
            <a:endParaRPr lang="en-US" sz="2300" b="1" i="1" dirty="0">
              <a:solidFill>
                <a:schemeClr val="accent5">
                  <a:lumMod val="50000"/>
                </a:schemeClr>
              </a:solidFill>
            </a:endParaRPr>
          </a:p>
          <a:p>
            <a:pPr lvl="1"/>
            <a:r>
              <a:rPr lang="en-US" sz="5600" dirty="0" smtClean="0">
                <a:solidFill>
                  <a:schemeClr val="accent5">
                    <a:lumMod val="50000"/>
                  </a:schemeClr>
                </a:solidFill>
              </a:rPr>
              <a:t>30+ defendants</a:t>
            </a:r>
          </a:p>
          <a:p>
            <a:pPr marL="457200" lvl="1" indent="0">
              <a:buNone/>
            </a:pPr>
            <a:endParaRPr lang="en-US" sz="5600" dirty="0" smtClean="0">
              <a:solidFill>
                <a:schemeClr val="accent5">
                  <a:lumMod val="50000"/>
                </a:schemeClr>
              </a:solidFill>
            </a:endParaRPr>
          </a:p>
          <a:p>
            <a:pPr lvl="1"/>
            <a:r>
              <a:rPr lang="en-US" sz="5600" dirty="0" smtClean="0">
                <a:solidFill>
                  <a:schemeClr val="accent5">
                    <a:lumMod val="50000"/>
                  </a:schemeClr>
                </a:solidFill>
              </a:rPr>
              <a:t>Claims </a:t>
            </a:r>
            <a:r>
              <a:rPr lang="en-US" sz="5600" dirty="0">
                <a:solidFill>
                  <a:schemeClr val="accent5">
                    <a:lumMod val="50000"/>
                  </a:schemeClr>
                </a:solidFill>
              </a:rPr>
              <a:t>under State law for public &amp; private nuisance, strict liability for failure to warn, strict     liability for design defect, negligence, negligent failure to warn, trespass, Maryland Consumer Protection Act (Baltimore) and Rhode Island </a:t>
            </a:r>
            <a:r>
              <a:rPr lang="en-US" sz="5600" dirty="0" err="1">
                <a:solidFill>
                  <a:schemeClr val="accent5">
                    <a:lumMod val="50000"/>
                  </a:schemeClr>
                </a:solidFill>
              </a:rPr>
              <a:t>Envt’l</a:t>
            </a:r>
            <a:r>
              <a:rPr lang="en-US" sz="5600" dirty="0">
                <a:solidFill>
                  <a:schemeClr val="accent5">
                    <a:lumMod val="50000"/>
                  </a:schemeClr>
                </a:solidFill>
              </a:rPr>
              <a:t> Rights Act. </a:t>
            </a:r>
            <a:endParaRPr lang="en-US" sz="5600" dirty="0" smtClean="0">
              <a:solidFill>
                <a:schemeClr val="accent5">
                  <a:lumMod val="50000"/>
                </a:schemeClr>
              </a:solidFill>
            </a:endParaRPr>
          </a:p>
          <a:p>
            <a:pPr marL="457200" lvl="1" indent="0">
              <a:buNone/>
            </a:pPr>
            <a:endParaRPr lang="en-US" sz="5600" dirty="0" smtClean="0">
              <a:solidFill>
                <a:schemeClr val="accent5">
                  <a:lumMod val="50000"/>
                </a:schemeClr>
              </a:solidFill>
            </a:endParaRPr>
          </a:p>
          <a:p>
            <a:pPr lvl="1"/>
            <a:r>
              <a:rPr lang="en-US" sz="5600" dirty="0">
                <a:solidFill>
                  <a:schemeClr val="accent5">
                    <a:lumMod val="50000"/>
                  </a:schemeClr>
                </a:solidFill>
              </a:rPr>
              <a:t>Seek compensatory damages, abatement of the alleged nuisance, punitive damages, and disgorgement of profits.</a:t>
            </a:r>
          </a:p>
          <a:p>
            <a:pPr lvl="1"/>
            <a:endParaRPr lang="en-US" sz="4300" dirty="0" smtClean="0">
              <a:solidFill>
                <a:schemeClr val="accent5">
                  <a:lumMod val="50000"/>
                </a:schemeClr>
              </a:solidFill>
            </a:endParaRPr>
          </a:p>
          <a:p>
            <a:pPr lvl="1"/>
            <a:endParaRPr lang="en-US" sz="4300" dirty="0">
              <a:solidFill>
                <a:schemeClr val="accent5">
                  <a:lumMod val="50000"/>
                </a:schemeClr>
              </a:solidFill>
            </a:endParaRPr>
          </a:p>
          <a:p>
            <a:pPr lvl="1"/>
            <a:endParaRPr lang="en-US" sz="2200" dirty="0" smtClean="0">
              <a:solidFill>
                <a:schemeClr val="accent5">
                  <a:lumMod val="50000"/>
                </a:schemeClr>
              </a:solidFill>
            </a:endParaRPr>
          </a:p>
          <a:p>
            <a:pPr marL="457200" lvl="1" indent="0">
              <a:buNone/>
            </a:pPr>
            <a:endParaRPr lang="en-US" sz="2200" dirty="0" smtClean="0">
              <a:solidFill>
                <a:schemeClr val="accent5">
                  <a:lumMod val="50000"/>
                </a:schemeClr>
              </a:solidFill>
            </a:endParaRPr>
          </a:p>
          <a:p>
            <a:pPr marL="0" lvl="1" indent="0">
              <a:buNone/>
            </a:pPr>
            <a:r>
              <a:rPr lang="en-US" sz="2200" dirty="0" smtClean="0">
                <a:solidFill>
                  <a:schemeClr val="accent5">
                    <a:lumMod val="50000"/>
                  </a:schemeClr>
                </a:solidFill>
              </a:rPr>
              <a:t>		</a:t>
            </a:r>
          </a:p>
          <a:p>
            <a:pPr marL="457200" lvl="1" indent="0">
              <a:buNone/>
            </a:pPr>
            <a:endParaRPr lang="en-US" sz="2100" dirty="0" smtClean="0">
              <a:solidFill>
                <a:schemeClr val="accent2">
                  <a:lumMod val="75000"/>
                </a:schemeClr>
              </a:solidFill>
            </a:endParaRPr>
          </a:p>
          <a:p>
            <a:pPr marL="457200" lvl="1" indent="0">
              <a:buNone/>
            </a:pPr>
            <a:endParaRPr lang="en-US" sz="2100" dirty="0" smtClean="0">
              <a:solidFill>
                <a:schemeClr val="accent2">
                  <a:lumMod val="75000"/>
                </a:schemeClr>
              </a:solidFill>
            </a:endParaRPr>
          </a:p>
        </p:txBody>
      </p:sp>
    </p:spTree>
    <p:extLst>
      <p:ext uri="{BB962C8B-B14F-4D97-AF65-F5344CB8AC3E}">
        <p14:creationId xmlns:p14="http://schemas.microsoft.com/office/powerpoint/2010/main" val="16819347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6858000" cy="457200"/>
          </a:xfrm>
        </p:spPr>
        <p:txBody>
          <a:bodyPr>
            <a:normAutofit fontScale="90000"/>
          </a:bodyPr>
          <a:lstStyle/>
          <a:p>
            <a:pPr algn="ctr"/>
            <a:r>
              <a:rPr lang="en-US" dirty="0" smtClean="0"/>
              <a:t>The </a:t>
            </a:r>
            <a:r>
              <a:rPr lang="en-US" dirty="0" smtClean="0"/>
              <a:t>Present</a:t>
            </a:r>
            <a:endParaRPr lang="en-US" dirty="0"/>
          </a:p>
        </p:txBody>
      </p:sp>
      <p:sp>
        <p:nvSpPr>
          <p:cNvPr id="3" name="Content Placeholder 2"/>
          <p:cNvSpPr>
            <a:spLocks noGrp="1"/>
          </p:cNvSpPr>
          <p:nvPr>
            <p:ph idx="1"/>
          </p:nvPr>
        </p:nvSpPr>
        <p:spPr>
          <a:xfrm>
            <a:off x="457200" y="1143001"/>
            <a:ext cx="8305800" cy="3543299"/>
          </a:xfrm>
        </p:spPr>
        <p:txBody>
          <a:bodyPr>
            <a:normAutofit fontScale="77500" lnSpcReduction="20000"/>
          </a:bodyPr>
          <a:lstStyle/>
          <a:p>
            <a:pPr marL="457200" lvl="1" indent="0">
              <a:buNone/>
            </a:pPr>
            <a:endParaRPr lang="en-US" dirty="0" smtClean="0">
              <a:solidFill>
                <a:schemeClr val="accent5">
                  <a:lumMod val="50000"/>
                </a:schemeClr>
              </a:solidFill>
            </a:endParaRPr>
          </a:p>
          <a:p>
            <a:pPr marL="457200" lvl="1" indent="0">
              <a:buNone/>
            </a:pPr>
            <a:r>
              <a:rPr lang="en-US" sz="2400" dirty="0" smtClean="0">
                <a:solidFill>
                  <a:schemeClr val="accent5">
                    <a:lumMod val="50000"/>
                  </a:schemeClr>
                </a:solidFill>
              </a:rPr>
              <a:t>2) </a:t>
            </a:r>
            <a:r>
              <a:rPr lang="en-US" sz="2300" b="1" i="1" dirty="0" smtClean="0">
                <a:solidFill>
                  <a:schemeClr val="accent5">
                    <a:lumMod val="50000"/>
                  </a:schemeClr>
                </a:solidFill>
              </a:rPr>
              <a:t>San Francisco, Oakland and King County Suits</a:t>
            </a:r>
          </a:p>
          <a:p>
            <a:pPr marL="457200" lvl="1" indent="0">
              <a:buNone/>
            </a:pPr>
            <a:r>
              <a:rPr lang="en-US" sz="2200" b="1" i="1" dirty="0" smtClean="0">
                <a:solidFill>
                  <a:schemeClr val="accent5">
                    <a:lumMod val="50000"/>
                  </a:schemeClr>
                </a:solidFill>
              </a:rPr>
              <a:t>	</a:t>
            </a:r>
          </a:p>
          <a:p>
            <a:pPr marL="457200" lvl="1" indent="0">
              <a:buNone/>
            </a:pPr>
            <a:r>
              <a:rPr lang="en-US" sz="2200" b="1" i="1" dirty="0">
                <a:solidFill>
                  <a:schemeClr val="accent5">
                    <a:lumMod val="50000"/>
                  </a:schemeClr>
                </a:solidFill>
              </a:rPr>
              <a:t>	</a:t>
            </a:r>
            <a:r>
              <a:rPr lang="en-US" sz="2200" i="1" dirty="0" smtClean="0">
                <a:solidFill>
                  <a:schemeClr val="accent5">
                    <a:lumMod val="50000"/>
                  </a:schemeClr>
                </a:solidFill>
              </a:rPr>
              <a:t>- </a:t>
            </a:r>
            <a:r>
              <a:rPr lang="en-US" sz="2200" dirty="0" smtClean="0">
                <a:solidFill>
                  <a:schemeClr val="accent5">
                    <a:lumMod val="50000"/>
                  </a:schemeClr>
                </a:solidFill>
              </a:rPr>
              <a:t>5 defendants (BP, Chevron, ConocoPhillips, ExxonMobil and Royal Dutch 	  Shell)</a:t>
            </a:r>
          </a:p>
          <a:p>
            <a:pPr marL="457200" lvl="1" indent="0">
              <a:buNone/>
            </a:pPr>
            <a:endParaRPr lang="en-US" sz="2200" dirty="0" smtClean="0">
              <a:solidFill>
                <a:schemeClr val="accent5">
                  <a:lumMod val="50000"/>
                </a:schemeClr>
              </a:solidFill>
            </a:endParaRPr>
          </a:p>
          <a:p>
            <a:pPr marL="457200" lvl="1" indent="0">
              <a:buNone/>
            </a:pPr>
            <a:r>
              <a:rPr lang="en-US" sz="2200" dirty="0">
                <a:solidFill>
                  <a:schemeClr val="accent5">
                    <a:lumMod val="50000"/>
                  </a:schemeClr>
                </a:solidFill>
              </a:rPr>
              <a:t>	</a:t>
            </a:r>
            <a:r>
              <a:rPr lang="en-US" sz="2200" dirty="0" smtClean="0">
                <a:solidFill>
                  <a:schemeClr val="accent5">
                    <a:lumMod val="50000"/>
                  </a:schemeClr>
                </a:solidFill>
              </a:rPr>
              <a:t>- Claims for public nuisance and trespass (King County).</a:t>
            </a:r>
          </a:p>
          <a:p>
            <a:pPr marL="457200" lvl="1" indent="0">
              <a:buNone/>
            </a:pPr>
            <a:endParaRPr lang="en-US" sz="2200" dirty="0">
              <a:solidFill>
                <a:schemeClr val="accent5">
                  <a:lumMod val="50000"/>
                </a:schemeClr>
              </a:solidFill>
            </a:endParaRPr>
          </a:p>
          <a:p>
            <a:pPr marL="457200" lvl="1" indent="0">
              <a:buNone/>
            </a:pPr>
            <a:r>
              <a:rPr lang="en-US" sz="2200" dirty="0" smtClean="0">
                <a:solidFill>
                  <a:schemeClr val="accent5">
                    <a:lumMod val="50000"/>
                  </a:schemeClr>
                </a:solidFill>
              </a:rPr>
              <a:t>	- Seek an order requiring </a:t>
            </a:r>
            <a:r>
              <a:rPr lang="en-US" sz="2200" dirty="0">
                <a:solidFill>
                  <a:schemeClr val="accent5">
                    <a:lumMod val="50000"/>
                  </a:schemeClr>
                </a:solidFill>
              </a:rPr>
              <a:t>the companies to abate the nuisance </a:t>
            </a:r>
            <a:r>
              <a:rPr lang="en-US" sz="2200" dirty="0" smtClean="0">
                <a:solidFill>
                  <a:schemeClr val="accent5">
                    <a:lumMod val="50000"/>
                  </a:schemeClr>
                </a:solidFill>
              </a:rPr>
              <a:t>by</a:t>
            </a:r>
          </a:p>
          <a:p>
            <a:pPr marL="1031875" lvl="1" indent="0">
              <a:buNone/>
            </a:pPr>
            <a:r>
              <a:rPr lang="en-US" sz="2200" dirty="0" smtClean="0">
                <a:solidFill>
                  <a:schemeClr val="accent5">
                    <a:lumMod val="50000"/>
                  </a:schemeClr>
                </a:solidFill>
              </a:rPr>
              <a:t>funding </a:t>
            </a:r>
            <a:r>
              <a:rPr lang="en-US" sz="2200" dirty="0">
                <a:solidFill>
                  <a:schemeClr val="accent5">
                    <a:lumMod val="50000"/>
                  </a:schemeClr>
                </a:solidFill>
              </a:rPr>
              <a:t>a </a:t>
            </a:r>
            <a:r>
              <a:rPr lang="en-US" sz="2200" dirty="0" smtClean="0">
                <a:solidFill>
                  <a:schemeClr val="accent5">
                    <a:lumMod val="50000"/>
                  </a:schemeClr>
                </a:solidFill>
              </a:rPr>
              <a:t>“</a:t>
            </a:r>
            <a:r>
              <a:rPr lang="en-US" sz="2200" b="1" dirty="0" smtClean="0">
                <a:solidFill>
                  <a:schemeClr val="accent5">
                    <a:lumMod val="50000"/>
                  </a:schemeClr>
                </a:solidFill>
              </a:rPr>
              <a:t>climate adaptation program</a:t>
            </a:r>
            <a:r>
              <a:rPr lang="en-US" sz="2200" dirty="0" smtClean="0">
                <a:solidFill>
                  <a:schemeClr val="accent5">
                    <a:lumMod val="50000"/>
                  </a:schemeClr>
                </a:solidFill>
              </a:rPr>
              <a:t>” </a:t>
            </a:r>
            <a:r>
              <a:rPr lang="en-US" sz="2200" dirty="0">
                <a:solidFill>
                  <a:schemeClr val="accent5">
                    <a:lumMod val="50000"/>
                  </a:schemeClr>
                </a:solidFill>
              </a:rPr>
              <a:t>to build sea </a:t>
            </a:r>
            <a:r>
              <a:rPr lang="en-US" sz="2200" dirty="0" smtClean="0">
                <a:solidFill>
                  <a:schemeClr val="accent5">
                    <a:lumMod val="50000"/>
                  </a:schemeClr>
                </a:solidFill>
              </a:rPr>
              <a:t>walls and </a:t>
            </a:r>
            <a:r>
              <a:rPr lang="en-US" sz="2200" dirty="0">
                <a:solidFill>
                  <a:schemeClr val="accent5">
                    <a:lumMod val="50000"/>
                  </a:schemeClr>
                </a:solidFill>
              </a:rPr>
              <a:t>other infrastructure necessary to protect </a:t>
            </a:r>
            <a:r>
              <a:rPr lang="en-US" sz="2200" dirty="0" smtClean="0">
                <a:solidFill>
                  <a:schemeClr val="accent5">
                    <a:lumMod val="50000"/>
                  </a:schemeClr>
                </a:solidFill>
              </a:rPr>
              <a:t>public </a:t>
            </a:r>
            <a:r>
              <a:rPr lang="en-US" sz="2200" dirty="0">
                <a:solidFill>
                  <a:schemeClr val="accent5">
                    <a:lumMod val="50000"/>
                  </a:schemeClr>
                </a:solidFill>
              </a:rPr>
              <a:t>and </a:t>
            </a:r>
            <a:r>
              <a:rPr lang="en-US" sz="2200" dirty="0" smtClean="0">
                <a:solidFill>
                  <a:schemeClr val="accent5">
                    <a:lumMod val="50000"/>
                  </a:schemeClr>
                </a:solidFill>
              </a:rPr>
              <a:t>private property </a:t>
            </a:r>
            <a:r>
              <a:rPr lang="en-US" sz="2200" dirty="0">
                <a:solidFill>
                  <a:schemeClr val="accent5">
                    <a:lumMod val="50000"/>
                  </a:schemeClr>
                </a:solidFill>
              </a:rPr>
              <a:t>from sea level rise and other climate impacts</a:t>
            </a:r>
            <a:r>
              <a:rPr lang="en-US" sz="2200" dirty="0" smtClean="0">
                <a:solidFill>
                  <a:schemeClr val="accent5">
                    <a:lumMod val="50000"/>
                  </a:schemeClr>
                </a:solidFill>
              </a:rPr>
              <a:t>. Compensatory damages (King County).</a:t>
            </a:r>
          </a:p>
          <a:p>
            <a:pPr marL="457200" lvl="1" indent="0">
              <a:buNone/>
            </a:pPr>
            <a:endParaRPr lang="en-US" dirty="0" smtClean="0">
              <a:solidFill>
                <a:schemeClr val="accent5">
                  <a:lumMod val="50000"/>
                </a:schemeClr>
              </a:solidFill>
            </a:endParaRPr>
          </a:p>
        </p:txBody>
      </p:sp>
    </p:spTree>
    <p:extLst>
      <p:ext uri="{BB962C8B-B14F-4D97-AF65-F5344CB8AC3E}">
        <p14:creationId xmlns:p14="http://schemas.microsoft.com/office/powerpoint/2010/main" val="18676607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6858000" cy="457200"/>
          </a:xfrm>
        </p:spPr>
        <p:txBody>
          <a:bodyPr>
            <a:normAutofit fontScale="90000"/>
          </a:bodyPr>
          <a:lstStyle/>
          <a:p>
            <a:pPr algn="ctr"/>
            <a:r>
              <a:rPr lang="en-US" dirty="0" smtClean="0"/>
              <a:t>The </a:t>
            </a:r>
            <a:r>
              <a:rPr lang="en-US" dirty="0" smtClean="0"/>
              <a:t>Present</a:t>
            </a:r>
            <a:endParaRPr lang="en-US" dirty="0"/>
          </a:p>
        </p:txBody>
      </p:sp>
      <p:sp>
        <p:nvSpPr>
          <p:cNvPr id="3" name="Content Placeholder 2"/>
          <p:cNvSpPr>
            <a:spLocks noGrp="1"/>
          </p:cNvSpPr>
          <p:nvPr>
            <p:ph idx="1"/>
          </p:nvPr>
        </p:nvSpPr>
        <p:spPr>
          <a:xfrm>
            <a:off x="457200" y="1047750"/>
            <a:ext cx="8305800" cy="3543299"/>
          </a:xfrm>
        </p:spPr>
        <p:txBody>
          <a:bodyPr>
            <a:normAutofit fontScale="85000" lnSpcReduction="10000"/>
          </a:bodyPr>
          <a:lstStyle/>
          <a:p>
            <a:pPr marL="457200" lvl="1" indent="0">
              <a:buNone/>
            </a:pPr>
            <a:endParaRPr lang="en-US" dirty="0" smtClean="0">
              <a:solidFill>
                <a:schemeClr val="accent5">
                  <a:lumMod val="50000"/>
                </a:schemeClr>
              </a:solidFill>
            </a:endParaRPr>
          </a:p>
          <a:p>
            <a:pPr marL="457200" lvl="1" indent="0">
              <a:buNone/>
            </a:pPr>
            <a:r>
              <a:rPr lang="en-US" dirty="0" smtClean="0">
                <a:solidFill>
                  <a:schemeClr val="accent5">
                    <a:lumMod val="50000"/>
                  </a:schemeClr>
                </a:solidFill>
              </a:rPr>
              <a:t>3) </a:t>
            </a:r>
            <a:r>
              <a:rPr lang="en-US" b="1" i="1" dirty="0" smtClean="0">
                <a:solidFill>
                  <a:schemeClr val="accent5">
                    <a:lumMod val="50000"/>
                  </a:schemeClr>
                </a:solidFill>
              </a:rPr>
              <a:t>New York City Suit</a:t>
            </a:r>
          </a:p>
          <a:p>
            <a:pPr marL="457200" lvl="1" indent="0">
              <a:buNone/>
            </a:pPr>
            <a:endParaRPr lang="en-US" b="1" i="1" dirty="0">
              <a:solidFill>
                <a:schemeClr val="accent5">
                  <a:lumMod val="50000"/>
                </a:schemeClr>
              </a:solidFill>
            </a:endParaRPr>
          </a:p>
          <a:p>
            <a:pPr marL="457200" lvl="1" indent="0">
              <a:buNone/>
            </a:pPr>
            <a:r>
              <a:rPr lang="en-US" b="1" i="1" dirty="0" smtClean="0">
                <a:solidFill>
                  <a:schemeClr val="accent5">
                    <a:lumMod val="50000"/>
                  </a:schemeClr>
                </a:solidFill>
              </a:rPr>
              <a:t>	- </a:t>
            </a:r>
            <a:r>
              <a:rPr lang="en-US" dirty="0">
                <a:solidFill>
                  <a:schemeClr val="accent5">
                    <a:lumMod val="50000"/>
                  </a:schemeClr>
                </a:solidFill>
              </a:rPr>
              <a:t>Led by City Corp. </a:t>
            </a:r>
            <a:r>
              <a:rPr lang="en-US" dirty="0" smtClean="0">
                <a:solidFill>
                  <a:schemeClr val="accent5">
                    <a:lumMod val="50000"/>
                  </a:schemeClr>
                </a:solidFill>
              </a:rPr>
              <a:t>Counsel</a:t>
            </a:r>
          </a:p>
          <a:p>
            <a:pPr marL="457200" lvl="1" indent="0">
              <a:buNone/>
            </a:pPr>
            <a:endParaRPr lang="en-US" b="1" i="1" dirty="0" smtClean="0">
              <a:solidFill>
                <a:schemeClr val="accent5">
                  <a:lumMod val="50000"/>
                </a:schemeClr>
              </a:solidFill>
            </a:endParaRPr>
          </a:p>
          <a:p>
            <a:pPr marL="457200" lvl="1" indent="0">
              <a:buNone/>
            </a:pPr>
            <a:r>
              <a:rPr lang="en-US" b="1" i="1" dirty="0">
                <a:solidFill>
                  <a:schemeClr val="accent5">
                    <a:lumMod val="50000"/>
                  </a:schemeClr>
                </a:solidFill>
              </a:rPr>
              <a:t>	</a:t>
            </a:r>
            <a:r>
              <a:rPr lang="en-US" b="1" i="1" dirty="0" smtClean="0">
                <a:solidFill>
                  <a:schemeClr val="accent5">
                    <a:lumMod val="50000"/>
                  </a:schemeClr>
                </a:solidFill>
              </a:rPr>
              <a:t>- </a:t>
            </a:r>
            <a:r>
              <a:rPr lang="en-US" dirty="0" smtClean="0">
                <a:solidFill>
                  <a:schemeClr val="accent5">
                    <a:lumMod val="50000"/>
                  </a:schemeClr>
                </a:solidFill>
              </a:rPr>
              <a:t>5 </a:t>
            </a:r>
            <a:r>
              <a:rPr lang="en-US" dirty="0">
                <a:solidFill>
                  <a:schemeClr val="accent5">
                    <a:lumMod val="50000"/>
                  </a:schemeClr>
                </a:solidFill>
              </a:rPr>
              <a:t>defendants (BP, Chevron, ConocoPhillips, ExxonMobil and </a:t>
            </a:r>
            <a:r>
              <a:rPr lang="en-US" dirty="0" smtClean="0">
                <a:solidFill>
                  <a:schemeClr val="accent5">
                    <a:lumMod val="50000"/>
                  </a:schemeClr>
                </a:solidFill>
              </a:rPr>
              <a:t>Royal </a:t>
            </a:r>
            <a:r>
              <a:rPr lang="en-US" dirty="0">
                <a:solidFill>
                  <a:schemeClr val="accent5">
                    <a:lumMod val="50000"/>
                  </a:schemeClr>
                </a:solidFill>
              </a:rPr>
              <a:t>Dutch </a:t>
            </a:r>
            <a:r>
              <a:rPr lang="en-US" dirty="0" smtClean="0">
                <a:solidFill>
                  <a:schemeClr val="accent5">
                    <a:lumMod val="50000"/>
                  </a:schemeClr>
                </a:solidFill>
              </a:rPr>
              <a:t>	  Shell)</a:t>
            </a:r>
          </a:p>
          <a:p>
            <a:pPr marL="457200" lvl="1" indent="0">
              <a:buNone/>
            </a:pPr>
            <a:endParaRPr lang="en-US" dirty="0">
              <a:solidFill>
                <a:schemeClr val="accent5">
                  <a:lumMod val="50000"/>
                </a:schemeClr>
              </a:solidFill>
            </a:endParaRPr>
          </a:p>
          <a:p>
            <a:pPr marL="457200" lvl="1" indent="0">
              <a:buNone/>
            </a:pPr>
            <a:r>
              <a:rPr lang="en-US" dirty="0" smtClean="0">
                <a:solidFill>
                  <a:schemeClr val="accent5">
                    <a:lumMod val="50000"/>
                  </a:schemeClr>
                </a:solidFill>
              </a:rPr>
              <a:t>	</a:t>
            </a:r>
            <a:r>
              <a:rPr lang="en-US" b="1" i="1" dirty="0" smtClean="0">
                <a:solidFill>
                  <a:schemeClr val="accent5">
                    <a:lumMod val="50000"/>
                  </a:schemeClr>
                </a:solidFill>
              </a:rPr>
              <a:t>- </a:t>
            </a:r>
            <a:r>
              <a:rPr lang="en-US" dirty="0">
                <a:solidFill>
                  <a:schemeClr val="accent5">
                    <a:lumMod val="50000"/>
                  </a:schemeClr>
                </a:solidFill>
              </a:rPr>
              <a:t>Claims </a:t>
            </a:r>
            <a:r>
              <a:rPr lang="en-US" dirty="0" smtClean="0">
                <a:solidFill>
                  <a:schemeClr val="accent5">
                    <a:lumMod val="50000"/>
                  </a:schemeClr>
                </a:solidFill>
              </a:rPr>
              <a:t>for </a:t>
            </a:r>
            <a:r>
              <a:rPr lang="en-US" dirty="0">
                <a:solidFill>
                  <a:schemeClr val="accent5">
                    <a:lumMod val="50000"/>
                  </a:schemeClr>
                </a:solidFill>
              </a:rPr>
              <a:t>Federal &amp; State public </a:t>
            </a:r>
            <a:r>
              <a:rPr lang="en-US" dirty="0" smtClean="0">
                <a:solidFill>
                  <a:schemeClr val="accent5">
                    <a:lumMod val="50000"/>
                  </a:schemeClr>
                </a:solidFill>
              </a:rPr>
              <a:t>and private </a:t>
            </a:r>
            <a:r>
              <a:rPr lang="en-US" dirty="0">
                <a:solidFill>
                  <a:schemeClr val="accent5">
                    <a:lumMod val="50000"/>
                  </a:schemeClr>
                </a:solidFill>
              </a:rPr>
              <a:t>nuisance </a:t>
            </a:r>
            <a:r>
              <a:rPr lang="en-US" i="1" dirty="0">
                <a:solidFill>
                  <a:schemeClr val="accent5">
                    <a:lumMod val="50000"/>
                  </a:schemeClr>
                </a:solidFill>
              </a:rPr>
              <a:t>and </a:t>
            </a:r>
            <a:r>
              <a:rPr lang="en-US" i="1" dirty="0" smtClean="0">
                <a:solidFill>
                  <a:schemeClr val="accent5">
                    <a:lumMod val="50000"/>
                  </a:schemeClr>
                </a:solidFill>
              </a:rPr>
              <a:t>trespass</a:t>
            </a:r>
          </a:p>
          <a:p>
            <a:pPr marL="457200" lvl="1" indent="0">
              <a:buNone/>
            </a:pPr>
            <a:endParaRPr lang="en-US" i="1" dirty="0" smtClean="0">
              <a:solidFill>
                <a:schemeClr val="accent5">
                  <a:lumMod val="50000"/>
                </a:schemeClr>
              </a:solidFill>
            </a:endParaRPr>
          </a:p>
          <a:p>
            <a:pPr marL="457200" lvl="1" indent="0">
              <a:buNone/>
            </a:pPr>
            <a:r>
              <a:rPr lang="en-US" b="1" i="1" dirty="0">
                <a:solidFill>
                  <a:schemeClr val="accent5">
                    <a:lumMod val="50000"/>
                  </a:schemeClr>
                </a:solidFill>
              </a:rPr>
              <a:t>	</a:t>
            </a:r>
            <a:r>
              <a:rPr lang="en-US" b="1" i="1" dirty="0" smtClean="0">
                <a:solidFill>
                  <a:schemeClr val="accent5">
                    <a:lumMod val="50000"/>
                  </a:schemeClr>
                </a:solidFill>
              </a:rPr>
              <a:t>- </a:t>
            </a:r>
            <a:r>
              <a:rPr lang="en-US" dirty="0">
                <a:solidFill>
                  <a:schemeClr val="accent5">
                    <a:lumMod val="50000"/>
                  </a:schemeClr>
                </a:solidFill>
              </a:rPr>
              <a:t>S</a:t>
            </a:r>
            <a:r>
              <a:rPr lang="en-US" dirty="0" smtClean="0">
                <a:solidFill>
                  <a:schemeClr val="accent5">
                    <a:lumMod val="50000"/>
                  </a:schemeClr>
                </a:solidFill>
              </a:rPr>
              <a:t>eeks compensatory damages and an order requiring </a:t>
            </a:r>
            <a:r>
              <a:rPr lang="en-US" dirty="0">
                <a:solidFill>
                  <a:schemeClr val="accent5">
                    <a:lumMod val="50000"/>
                  </a:schemeClr>
                </a:solidFill>
              </a:rPr>
              <a:t>the </a:t>
            </a:r>
            <a:r>
              <a:rPr lang="en-US" dirty="0" smtClean="0">
                <a:solidFill>
                  <a:schemeClr val="accent5">
                    <a:lumMod val="50000"/>
                  </a:schemeClr>
                </a:solidFill>
              </a:rPr>
              <a:t>companies to 	  abate the nuisance </a:t>
            </a:r>
            <a:r>
              <a:rPr lang="en-US" b="1" u="sng" dirty="0" smtClean="0">
                <a:solidFill>
                  <a:schemeClr val="accent5">
                    <a:lumMod val="50000"/>
                  </a:schemeClr>
                </a:solidFill>
              </a:rPr>
              <a:t>if </a:t>
            </a:r>
            <a:r>
              <a:rPr lang="en-US" dirty="0">
                <a:solidFill>
                  <a:schemeClr val="accent5">
                    <a:lumMod val="50000"/>
                  </a:schemeClr>
                </a:solidFill>
              </a:rPr>
              <a:t> </a:t>
            </a:r>
            <a:r>
              <a:rPr lang="en-US" dirty="0" smtClean="0">
                <a:solidFill>
                  <a:schemeClr val="accent5">
                    <a:lumMod val="50000"/>
                  </a:schemeClr>
                </a:solidFill>
              </a:rPr>
              <a:t>compensatory not paid.</a:t>
            </a:r>
            <a:endParaRPr lang="en-US" dirty="0">
              <a:solidFill>
                <a:schemeClr val="accent5">
                  <a:lumMod val="50000"/>
                </a:schemeClr>
              </a:solidFill>
            </a:endParaRPr>
          </a:p>
        </p:txBody>
      </p:sp>
    </p:spTree>
    <p:extLst>
      <p:ext uri="{BB962C8B-B14F-4D97-AF65-F5344CB8AC3E}">
        <p14:creationId xmlns:p14="http://schemas.microsoft.com/office/powerpoint/2010/main" val="1021930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6858000" cy="457200"/>
          </a:xfrm>
        </p:spPr>
        <p:txBody>
          <a:bodyPr>
            <a:normAutofit fontScale="90000"/>
          </a:bodyPr>
          <a:lstStyle/>
          <a:p>
            <a:pPr algn="ctr"/>
            <a:r>
              <a:rPr lang="en-US" dirty="0" smtClean="0"/>
              <a:t>The </a:t>
            </a:r>
            <a:r>
              <a:rPr lang="en-US" dirty="0" smtClean="0"/>
              <a:t>Present</a:t>
            </a:r>
            <a:endParaRPr lang="en-US" dirty="0"/>
          </a:p>
        </p:txBody>
      </p:sp>
      <p:sp>
        <p:nvSpPr>
          <p:cNvPr id="3" name="Content Placeholder 2"/>
          <p:cNvSpPr>
            <a:spLocks noGrp="1"/>
          </p:cNvSpPr>
          <p:nvPr>
            <p:ph idx="1"/>
          </p:nvPr>
        </p:nvSpPr>
        <p:spPr>
          <a:xfrm>
            <a:off x="457200" y="1047750"/>
            <a:ext cx="8305800" cy="3657600"/>
          </a:xfrm>
        </p:spPr>
        <p:txBody>
          <a:bodyPr>
            <a:normAutofit fontScale="47500" lnSpcReduction="20000"/>
          </a:bodyPr>
          <a:lstStyle/>
          <a:p>
            <a:pPr marL="457200" lvl="1" indent="0">
              <a:buNone/>
            </a:pPr>
            <a:endParaRPr lang="en-US" dirty="0" smtClean="0">
              <a:solidFill>
                <a:schemeClr val="accent5">
                  <a:lumMod val="50000"/>
                </a:schemeClr>
              </a:solidFill>
            </a:endParaRPr>
          </a:p>
          <a:p>
            <a:pPr marL="457200" lvl="1" indent="0">
              <a:buNone/>
            </a:pPr>
            <a:r>
              <a:rPr lang="en-US" sz="2900" dirty="0">
                <a:solidFill>
                  <a:schemeClr val="accent5">
                    <a:lumMod val="50000"/>
                  </a:schemeClr>
                </a:solidFill>
              </a:rPr>
              <a:t>4</a:t>
            </a:r>
            <a:r>
              <a:rPr lang="en-US" sz="2900" dirty="0" smtClean="0">
                <a:solidFill>
                  <a:schemeClr val="accent5">
                    <a:lumMod val="50000"/>
                  </a:schemeClr>
                </a:solidFill>
              </a:rPr>
              <a:t>) </a:t>
            </a:r>
            <a:r>
              <a:rPr lang="en-US" sz="2900" b="1" i="1" dirty="0" smtClean="0">
                <a:solidFill>
                  <a:schemeClr val="accent5">
                    <a:lumMod val="50000"/>
                  </a:schemeClr>
                </a:solidFill>
              </a:rPr>
              <a:t>Boulder, CO Suit</a:t>
            </a:r>
          </a:p>
          <a:p>
            <a:pPr marL="457200" lvl="1" indent="0">
              <a:buNone/>
            </a:pPr>
            <a:endParaRPr lang="en-US" b="1" i="1" dirty="0" smtClean="0">
              <a:solidFill>
                <a:schemeClr val="accent5">
                  <a:lumMod val="50000"/>
                </a:schemeClr>
              </a:solidFill>
            </a:endParaRPr>
          </a:p>
          <a:p>
            <a:pPr marL="4763" lvl="1" indent="0">
              <a:buNone/>
            </a:pPr>
            <a:endParaRPr lang="en-US" sz="2500" dirty="0" smtClean="0">
              <a:solidFill>
                <a:schemeClr val="accent5">
                  <a:lumMod val="50000"/>
                </a:schemeClr>
              </a:solidFill>
            </a:endParaRPr>
          </a:p>
          <a:p>
            <a:pPr marL="347663" lvl="1" indent="-342900">
              <a:buFont typeface="Wingdings" panose="05000000000000000000" pitchFamily="2" charset="2"/>
              <a:buChar char="§"/>
            </a:pPr>
            <a:r>
              <a:rPr lang="en-US" sz="2500" b="1" dirty="0" smtClean="0">
                <a:solidFill>
                  <a:schemeClr val="accent5">
                    <a:lumMod val="50000"/>
                  </a:schemeClr>
                </a:solidFill>
              </a:rPr>
              <a:t>First </a:t>
            </a:r>
            <a:r>
              <a:rPr lang="en-US" sz="2500" b="1" dirty="0">
                <a:solidFill>
                  <a:schemeClr val="accent5">
                    <a:lumMod val="50000"/>
                  </a:schemeClr>
                </a:solidFill>
              </a:rPr>
              <a:t>climate change suit by an inland-mountain </a:t>
            </a:r>
            <a:r>
              <a:rPr lang="en-US" sz="2500" b="1" dirty="0" smtClean="0">
                <a:solidFill>
                  <a:schemeClr val="accent5">
                    <a:lumMod val="50000"/>
                  </a:schemeClr>
                </a:solidFill>
              </a:rPr>
              <a:t>State.</a:t>
            </a:r>
          </a:p>
          <a:p>
            <a:pPr marL="4763" lvl="1" indent="0">
              <a:buNone/>
            </a:pPr>
            <a:endParaRPr lang="en-US" sz="2500" b="1" dirty="0" smtClean="0">
              <a:solidFill>
                <a:schemeClr val="accent5">
                  <a:lumMod val="50000"/>
                </a:schemeClr>
              </a:solidFill>
            </a:endParaRPr>
          </a:p>
          <a:p>
            <a:pPr marL="347663" lvl="1" indent="-342900">
              <a:buFont typeface="Wingdings" panose="05000000000000000000" pitchFamily="2" charset="2"/>
              <a:buChar char="§"/>
            </a:pPr>
            <a:r>
              <a:rPr lang="en-US" sz="2500" dirty="0" smtClean="0">
                <a:solidFill>
                  <a:schemeClr val="accent5">
                    <a:lumMod val="50000"/>
                  </a:schemeClr>
                </a:solidFill>
              </a:rPr>
              <a:t>2 </a:t>
            </a:r>
            <a:r>
              <a:rPr lang="en-US" sz="2500" dirty="0">
                <a:solidFill>
                  <a:schemeClr val="accent5">
                    <a:lumMod val="50000"/>
                  </a:schemeClr>
                </a:solidFill>
              </a:rPr>
              <a:t>defendants </a:t>
            </a:r>
            <a:r>
              <a:rPr lang="en-US" sz="2500" dirty="0" smtClean="0">
                <a:solidFill>
                  <a:schemeClr val="accent5">
                    <a:lumMod val="50000"/>
                  </a:schemeClr>
                </a:solidFill>
              </a:rPr>
              <a:t>(ExxonMobil </a:t>
            </a:r>
            <a:r>
              <a:rPr lang="en-US" sz="2500" dirty="0">
                <a:solidFill>
                  <a:schemeClr val="accent5">
                    <a:lumMod val="50000"/>
                  </a:schemeClr>
                </a:solidFill>
              </a:rPr>
              <a:t>and </a:t>
            </a:r>
            <a:r>
              <a:rPr lang="en-US" sz="2500" dirty="0" smtClean="0">
                <a:solidFill>
                  <a:schemeClr val="accent5">
                    <a:lumMod val="50000"/>
                  </a:schemeClr>
                </a:solidFill>
              </a:rPr>
              <a:t>Suncor Energy)</a:t>
            </a:r>
          </a:p>
          <a:p>
            <a:pPr marL="4763" lvl="1" indent="0">
              <a:buNone/>
            </a:pPr>
            <a:endParaRPr lang="en-US" sz="2500" dirty="0" smtClean="0">
              <a:solidFill>
                <a:schemeClr val="accent5">
                  <a:lumMod val="50000"/>
                </a:schemeClr>
              </a:solidFill>
            </a:endParaRPr>
          </a:p>
          <a:p>
            <a:pPr marL="347663" lvl="1" indent="-342900">
              <a:buFont typeface="Wingdings" panose="05000000000000000000" pitchFamily="2" charset="2"/>
              <a:buChar char="§"/>
            </a:pPr>
            <a:r>
              <a:rPr lang="en-US" sz="2500" dirty="0" smtClean="0">
                <a:solidFill>
                  <a:schemeClr val="accent5">
                    <a:lumMod val="50000"/>
                  </a:schemeClr>
                </a:solidFill>
              </a:rPr>
              <a:t>Claims for public and private nuisance, trespass, unjust enrichment, and deceptive trade practices under Colorado Consumer Protection Act.</a:t>
            </a:r>
          </a:p>
          <a:p>
            <a:pPr marL="457200" lvl="1" indent="0">
              <a:buNone/>
            </a:pPr>
            <a:endParaRPr lang="en-US" sz="2500" dirty="0">
              <a:solidFill>
                <a:schemeClr val="accent5">
                  <a:lumMod val="50000"/>
                </a:schemeClr>
              </a:solidFill>
            </a:endParaRPr>
          </a:p>
          <a:p>
            <a:pPr>
              <a:buFont typeface="Wingdings" panose="05000000000000000000" pitchFamily="2" charset="2"/>
              <a:buChar char="§"/>
            </a:pPr>
            <a:r>
              <a:rPr lang="en-US" sz="2500" dirty="0">
                <a:solidFill>
                  <a:schemeClr val="accent5">
                    <a:lumMod val="50000"/>
                  </a:schemeClr>
                </a:solidFill>
              </a:rPr>
              <a:t>Alleges that while average annual temps over the mainland U.S. have increased by 1.8 degrees F since 1895, </a:t>
            </a:r>
            <a:r>
              <a:rPr lang="en-US" sz="2500" b="1" i="1" dirty="0">
                <a:solidFill>
                  <a:schemeClr val="accent5">
                    <a:lumMod val="50000"/>
                  </a:schemeClr>
                </a:solidFill>
              </a:rPr>
              <a:t>Colorado has seen average rise of 2.5 degrees F</a:t>
            </a:r>
            <a:r>
              <a:rPr lang="en-US" sz="2500" dirty="0">
                <a:solidFill>
                  <a:schemeClr val="accent5">
                    <a:lumMod val="50000"/>
                  </a:schemeClr>
                </a:solidFill>
              </a:rPr>
              <a:t>.</a:t>
            </a:r>
          </a:p>
          <a:p>
            <a:pPr marL="0" indent="0">
              <a:buNone/>
            </a:pPr>
            <a:endParaRPr lang="en-US" sz="2500" dirty="0">
              <a:solidFill>
                <a:schemeClr val="accent5">
                  <a:lumMod val="50000"/>
                </a:schemeClr>
              </a:solidFill>
            </a:endParaRPr>
          </a:p>
          <a:p>
            <a:pPr>
              <a:buFont typeface="Wingdings" panose="05000000000000000000" pitchFamily="2" charset="2"/>
              <a:buChar char="§"/>
            </a:pPr>
            <a:r>
              <a:rPr lang="en-US" sz="2500" dirty="0">
                <a:solidFill>
                  <a:schemeClr val="accent5">
                    <a:lumMod val="50000"/>
                  </a:schemeClr>
                </a:solidFill>
              </a:rPr>
              <a:t>Alleges “a significant portion” of CO2 remains in the atmosphere, with a “warming influence that lasts for hundreds (if not thousands) of years.”</a:t>
            </a:r>
          </a:p>
          <a:p>
            <a:pPr marL="0" indent="0">
              <a:buNone/>
            </a:pPr>
            <a:endParaRPr lang="en-US" sz="2500" dirty="0">
              <a:solidFill>
                <a:schemeClr val="accent5">
                  <a:lumMod val="50000"/>
                </a:schemeClr>
              </a:solidFill>
            </a:endParaRPr>
          </a:p>
          <a:p>
            <a:pPr>
              <a:buFont typeface="Wingdings" panose="05000000000000000000" pitchFamily="2" charset="2"/>
              <a:buChar char="§"/>
            </a:pPr>
            <a:r>
              <a:rPr lang="en-US" sz="2500" dirty="0">
                <a:solidFill>
                  <a:schemeClr val="accent5">
                    <a:lumMod val="50000"/>
                  </a:schemeClr>
                </a:solidFill>
              </a:rPr>
              <a:t>Further asserts that Colorado’s economy “depends on snow, water and cool weather” and the “$5 billion ski industry is in jeopardy as a result of ‘low-snow’ winters and shorter seasons.”</a:t>
            </a:r>
          </a:p>
          <a:p>
            <a:pPr marL="0" indent="0">
              <a:buNone/>
            </a:pPr>
            <a:endParaRPr lang="en-US" b="1" dirty="0">
              <a:solidFill>
                <a:schemeClr val="accent5">
                  <a:lumMod val="50000"/>
                </a:schemeClr>
              </a:solidFill>
            </a:endParaRPr>
          </a:p>
          <a:p>
            <a:pPr marL="457200" lvl="1" indent="0">
              <a:buNone/>
            </a:pPr>
            <a:endParaRPr lang="en-US" dirty="0" smtClean="0">
              <a:solidFill>
                <a:schemeClr val="accent5">
                  <a:lumMod val="50000"/>
                </a:schemeClr>
              </a:solidFill>
            </a:endParaRPr>
          </a:p>
          <a:p>
            <a:pPr marL="457200" lvl="1" indent="0">
              <a:buNone/>
            </a:pPr>
            <a:endParaRPr lang="en-US" dirty="0" smtClean="0">
              <a:solidFill>
                <a:schemeClr val="accent5">
                  <a:lumMod val="50000"/>
                </a:schemeClr>
              </a:solidFill>
            </a:endParaRPr>
          </a:p>
        </p:txBody>
      </p:sp>
    </p:spTree>
    <p:extLst>
      <p:ext uri="{BB962C8B-B14F-4D97-AF65-F5344CB8AC3E}">
        <p14:creationId xmlns:p14="http://schemas.microsoft.com/office/powerpoint/2010/main" val="16681848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6858000" cy="457200"/>
          </a:xfrm>
        </p:spPr>
        <p:txBody>
          <a:bodyPr>
            <a:normAutofit fontScale="90000"/>
          </a:bodyPr>
          <a:lstStyle/>
          <a:p>
            <a:pPr algn="ctr"/>
            <a:r>
              <a:rPr lang="en-US" dirty="0" smtClean="0"/>
              <a:t>The </a:t>
            </a:r>
            <a:r>
              <a:rPr lang="en-US" dirty="0" smtClean="0"/>
              <a:t>Present</a:t>
            </a:r>
            <a:endParaRPr lang="en-US" dirty="0"/>
          </a:p>
        </p:txBody>
      </p:sp>
      <p:sp>
        <p:nvSpPr>
          <p:cNvPr id="3" name="Content Placeholder 2"/>
          <p:cNvSpPr>
            <a:spLocks noGrp="1"/>
          </p:cNvSpPr>
          <p:nvPr>
            <p:ph idx="1"/>
          </p:nvPr>
        </p:nvSpPr>
        <p:spPr>
          <a:xfrm>
            <a:off x="381000" y="1143001"/>
            <a:ext cx="8382000" cy="3486149"/>
          </a:xfrm>
        </p:spPr>
        <p:txBody>
          <a:bodyPr>
            <a:normAutofit fontScale="70000" lnSpcReduction="20000"/>
          </a:bodyPr>
          <a:lstStyle/>
          <a:p>
            <a:pPr marL="0" indent="0">
              <a:buNone/>
            </a:pPr>
            <a:r>
              <a:rPr lang="en-US" b="1" dirty="0" smtClean="0">
                <a:solidFill>
                  <a:schemeClr val="accent5">
                    <a:lumMod val="50000"/>
                  </a:schemeClr>
                </a:solidFill>
              </a:rPr>
              <a:t>Other U.S</a:t>
            </a:r>
            <a:r>
              <a:rPr lang="en-US" b="1" dirty="0">
                <a:solidFill>
                  <a:schemeClr val="accent5">
                    <a:lumMod val="50000"/>
                  </a:schemeClr>
                </a:solidFill>
              </a:rPr>
              <a:t>. Climate Change </a:t>
            </a:r>
            <a:r>
              <a:rPr lang="en-US" b="1" dirty="0" smtClean="0">
                <a:solidFill>
                  <a:schemeClr val="accent5">
                    <a:lumMod val="50000"/>
                  </a:schemeClr>
                </a:solidFill>
              </a:rPr>
              <a:t>Lawsuits</a:t>
            </a:r>
          </a:p>
          <a:p>
            <a:pPr marL="0" indent="0">
              <a:buNone/>
            </a:pPr>
            <a:endParaRPr lang="en-US" b="1" dirty="0">
              <a:solidFill>
                <a:schemeClr val="accent5">
                  <a:lumMod val="50000"/>
                </a:schemeClr>
              </a:solidFill>
            </a:endParaRPr>
          </a:p>
          <a:p>
            <a:pPr>
              <a:buFont typeface="Wingdings" panose="05000000000000000000" pitchFamily="2" charset="2"/>
              <a:buChar char="q"/>
            </a:pPr>
            <a:r>
              <a:rPr lang="en-US" sz="2000" b="1" u="sng" dirty="0" smtClean="0">
                <a:solidFill>
                  <a:schemeClr val="accent5">
                    <a:lumMod val="50000"/>
                  </a:schemeClr>
                </a:solidFill>
              </a:rPr>
              <a:t>The Allegations and Relief Sought</a:t>
            </a:r>
          </a:p>
          <a:p>
            <a:pPr marL="0" indent="0">
              <a:buNone/>
            </a:pPr>
            <a:endParaRPr lang="en-US" sz="2000" b="1" u="sng" dirty="0" smtClean="0">
              <a:solidFill>
                <a:schemeClr val="accent5">
                  <a:lumMod val="50000"/>
                </a:schemeClr>
              </a:solidFill>
            </a:endParaRPr>
          </a:p>
          <a:p>
            <a:pPr>
              <a:buFont typeface="Wingdings" panose="05000000000000000000" pitchFamily="2" charset="2"/>
              <a:buChar char="§"/>
            </a:pPr>
            <a:r>
              <a:rPr lang="en-US" sz="2000" dirty="0" smtClean="0">
                <a:solidFill>
                  <a:schemeClr val="accent5">
                    <a:lumMod val="50000"/>
                  </a:schemeClr>
                </a:solidFill>
              </a:rPr>
              <a:t>All suits allege damage to the municipality’s own property, as well as to the public at large.</a:t>
            </a:r>
          </a:p>
          <a:p>
            <a:pPr marL="0" indent="0">
              <a:buNone/>
            </a:pPr>
            <a:endParaRPr lang="en-US" sz="2000" dirty="0" smtClean="0">
              <a:solidFill>
                <a:schemeClr val="accent5">
                  <a:lumMod val="50000"/>
                </a:schemeClr>
              </a:solidFill>
            </a:endParaRPr>
          </a:p>
          <a:p>
            <a:pPr>
              <a:buFont typeface="Wingdings" panose="05000000000000000000" pitchFamily="2" charset="2"/>
              <a:buChar char="§"/>
            </a:pPr>
            <a:r>
              <a:rPr lang="en-US" sz="2000" dirty="0" smtClean="0">
                <a:solidFill>
                  <a:schemeClr val="accent5">
                    <a:lumMod val="50000"/>
                  </a:schemeClr>
                </a:solidFill>
              </a:rPr>
              <a:t>All suits allege nuisance due to, </a:t>
            </a:r>
            <a:r>
              <a:rPr lang="en-US" sz="2000" i="1" dirty="0" smtClean="0">
                <a:solidFill>
                  <a:schemeClr val="accent5">
                    <a:lumMod val="50000"/>
                  </a:schemeClr>
                </a:solidFill>
              </a:rPr>
              <a:t>inter alia</a:t>
            </a:r>
            <a:r>
              <a:rPr lang="en-US" sz="2000" dirty="0" smtClean="0">
                <a:solidFill>
                  <a:schemeClr val="accent5">
                    <a:lumMod val="50000"/>
                  </a:schemeClr>
                </a:solidFill>
              </a:rPr>
              <a:t>, sea level rise, increased flooding and intensified storms.</a:t>
            </a:r>
          </a:p>
          <a:p>
            <a:pPr>
              <a:buFont typeface="Wingdings" panose="05000000000000000000" pitchFamily="2" charset="2"/>
              <a:buChar char="§"/>
            </a:pPr>
            <a:endParaRPr lang="en-US" sz="2000" dirty="0" smtClean="0">
              <a:solidFill>
                <a:schemeClr val="accent5">
                  <a:lumMod val="50000"/>
                </a:schemeClr>
              </a:solidFill>
            </a:endParaRPr>
          </a:p>
          <a:p>
            <a:pPr>
              <a:buFont typeface="Wingdings" panose="05000000000000000000" pitchFamily="2" charset="2"/>
              <a:buChar char="§"/>
            </a:pPr>
            <a:r>
              <a:rPr lang="en-US" sz="2000" dirty="0" smtClean="0">
                <a:solidFill>
                  <a:schemeClr val="accent5">
                    <a:lumMod val="50000"/>
                  </a:schemeClr>
                </a:solidFill>
              </a:rPr>
              <a:t>The Trespass claims all allege sea level rise and increased flooding onto owned property.</a:t>
            </a:r>
          </a:p>
          <a:p>
            <a:pPr marL="0" indent="0">
              <a:buNone/>
            </a:pPr>
            <a:endParaRPr lang="en-US" sz="2000" dirty="0" smtClean="0">
              <a:solidFill>
                <a:schemeClr val="accent5">
                  <a:lumMod val="50000"/>
                </a:schemeClr>
              </a:solidFill>
            </a:endParaRPr>
          </a:p>
          <a:p>
            <a:pPr marL="342900" lvl="1" indent="-342900">
              <a:buFont typeface="Wingdings" panose="05000000000000000000" pitchFamily="2" charset="2"/>
              <a:buChar char="§"/>
            </a:pPr>
            <a:r>
              <a:rPr lang="en-US" sz="2000" dirty="0" smtClean="0">
                <a:solidFill>
                  <a:schemeClr val="accent5">
                    <a:lumMod val="50000"/>
                  </a:schemeClr>
                </a:solidFill>
              </a:rPr>
              <a:t>All suits allege varying degrees of defendants’ knowledge (going back decades) of global warming, sea level rise and other climate change.</a:t>
            </a:r>
          </a:p>
          <a:p>
            <a:pPr marL="0" lvl="1" indent="0">
              <a:buNone/>
            </a:pPr>
            <a:endParaRPr lang="en-US" sz="2000" dirty="0" smtClean="0">
              <a:solidFill>
                <a:schemeClr val="accent5">
                  <a:lumMod val="50000"/>
                </a:schemeClr>
              </a:solidFill>
            </a:endParaRPr>
          </a:p>
          <a:p>
            <a:pPr marL="0" lvl="1" indent="0">
              <a:buNone/>
            </a:pPr>
            <a:endParaRPr lang="en-US" dirty="0" smtClean="0">
              <a:solidFill>
                <a:schemeClr val="accent5">
                  <a:lumMod val="50000"/>
                </a:schemeClr>
              </a:solidFill>
            </a:endParaRPr>
          </a:p>
          <a:p>
            <a:pPr marL="342900" lvl="1" indent="-342900">
              <a:buFont typeface="Wingdings" panose="05000000000000000000" pitchFamily="2" charset="2"/>
              <a:buChar char="§"/>
            </a:pPr>
            <a:endParaRPr lang="en-US" dirty="0" smtClean="0">
              <a:solidFill>
                <a:schemeClr val="accent5">
                  <a:lumMod val="50000"/>
                </a:schemeClr>
              </a:solidFill>
            </a:endParaRPr>
          </a:p>
          <a:p>
            <a:pPr marL="342900" lvl="1" indent="-342900">
              <a:buFont typeface="Wingdings" panose="05000000000000000000" pitchFamily="2" charset="2"/>
              <a:buChar char="§"/>
            </a:pPr>
            <a:endParaRPr lang="en-US" dirty="0">
              <a:solidFill>
                <a:schemeClr val="accent5">
                  <a:lumMod val="50000"/>
                </a:schemeClr>
              </a:solidFill>
            </a:endParaRPr>
          </a:p>
          <a:p>
            <a:pPr>
              <a:buFont typeface="Wingdings" panose="05000000000000000000" pitchFamily="2" charset="2"/>
              <a:buChar char="§"/>
            </a:pPr>
            <a:endParaRPr lang="en-US" sz="2000" dirty="0">
              <a:solidFill>
                <a:schemeClr val="accent5">
                  <a:lumMod val="50000"/>
                </a:schemeClr>
              </a:solidFill>
            </a:endParaRPr>
          </a:p>
          <a:p>
            <a:pPr marL="0" indent="0">
              <a:buNone/>
            </a:pPr>
            <a:endParaRPr lang="en-US" dirty="0">
              <a:solidFill>
                <a:schemeClr val="accent5">
                  <a:lumMod val="50000"/>
                </a:schemeClr>
              </a:solidFill>
            </a:endParaRPr>
          </a:p>
        </p:txBody>
      </p:sp>
    </p:spTree>
    <p:extLst>
      <p:ext uri="{BB962C8B-B14F-4D97-AF65-F5344CB8AC3E}">
        <p14:creationId xmlns:p14="http://schemas.microsoft.com/office/powerpoint/2010/main" val="39683043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6858000" cy="457200"/>
          </a:xfrm>
        </p:spPr>
        <p:txBody>
          <a:bodyPr>
            <a:normAutofit fontScale="90000"/>
          </a:bodyPr>
          <a:lstStyle/>
          <a:p>
            <a:pPr algn="ctr"/>
            <a:r>
              <a:rPr lang="en-US" dirty="0" smtClean="0"/>
              <a:t>The </a:t>
            </a:r>
            <a:r>
              <a:rPr lang="en-US" dirty="0" smtClean="0"/>
              <a:t>Present</a:t>
            </a:r>
            <a:endParaRPr lang="en-US" dirty="0"/>
          </a:p>
        </p:txBody>
      </p:sp>
      <p:sp>
        <p:nvSpPr>
          <p:cNvPr id="3" name="Content Placeholder 2"/>
          <p:cNvSpPr>
            <a:spLocks noGrp="1"/>
          </p:cNvSpPr>
          <p:nvPr>
            <p:ph idx="1"/>
          </p:nvPr>
        </p:nvSpPr>
        <p:spPr>
          <a:xfrm>
            <a:off x="457200" y="1276350"/>
            <a:ext cx="8229600" cy="3276599"/>
          </a:xfrm>
        </p:spPr>
        <p:txBody>
          <a:bodyPr>
            <a:normAutofit fontScale="70000" lnSpcReduction="20000"/>
          </a:bodyPr>
          <a:lstStyle/>
          <a:p>
            <a:pPr>
              <a:buFont typeface="Wingdings" panose="05000000000000000000" pitchFamily="2" charset="2"/>
              <a:buChar char="q"/>
            </a:pPr>
            <a:endParaRPr lang="en-US" b="1" dirty="0">
              <a:solidFill>
                <a:schemeClr val="accent5">
                  <a:lumMod val="50000"/>
                </a:schemeClr>
              </a:solidFill>
            </a:endParaRPr>
          </a:p>
          <a:p>
            <a:pPr marL="0" indent="0">
              <a:buNone/>
            </a:pPr>
            <a:r>
              <a:rPr lang="en-US" b="1" dirty="0" smtClean="0">
                <a:solidFill>
                  <a:schemeClr val="accent5">
                    <a:lumMod val="50000"/>
                  </a:schemeClr>
                </a:solidFill>
              </a:rPr>
              <a:t>ALL big ten </a:t>
            </a:r>
            <a:r>
              <a:rPr lang="en-US" dirty="0" smtClean="0">
                <a:solidFill>
                  <a:schemeClr val="accent5">
                    <a:lumMod val="50000"/>
                  </a:schemeClr>
                </a:solidFill>
              </a:rPr>
              <a:t>suits were removed by defendant fossil fuel companies to Federal Court (except NY suit which was originally brought in Federal). </a:t>
            </a:r>
          </a:p>
          <a:p>
            <a:pPr marL="0" indent="0">
              <a:buNone/>
            </a:pPr>
            <a:endParaRPr lang="en-US" dirty="0">
              <a:solidFill>
                <a:schemeClr val="accent5">
                  <a:lumMod val="50000"/>
                </a:schemeClr>
              </a:solidFill>
            </a:endParaRPr>
          </a:p>
          <a:p>
            <a:pPr>
              <a:buFont typeface="Wingdings" panose="05000000000000000000" pitchFamily="2" charset="2"/>
              <a:buChar char="§"/>
            </a:pPr>
            <a:r>
              <a:rPr lang="en-US" sz="2600" b="1" i="1" dirty="0">
                <a:solidFill>
                  <a:schemeClr val="accent5">
                    <a:lumMod val="50000"/>
                  </a:schemeClr>
                </a:solidFill>
              </a:rPr>
              <a:t>San Mateo, Marin, Santa Cruz &amp; Richmond </a:t>
            </a:r>
            <a:r>
              <a:rPr lang="en-US" sz="2600" b="1" i="1" dirty="0" smtClean="0">
                <a:solidFill>
                  <a:schemeClr val="accent5">
                    <a:lumMod val="50000"/>
                  </a:schemeClr>
                </a:solidFill>
              </a:rPr>
              <a:t> State Court Suits</a:t>
            </a:r>
          </a:p>
          <a:p>
            <a:pPr marL="0" indent="0">
              <a:buNone/>
            </a:pPr>
            <a:endParaRPr lang="en-US" sz="2600" b="1" i="1" dirty="0" smtClean="0">
              <a:solidFill>
                <a:schemeClr val="accent5">
                  <a:lumMod val="50000"/>
                </a:schemeClr>
              </a:solidFill>
            </a:endParaRPr>
          </a:p>
          <a:p>
            <a:pPr lvl="1"/>
            <a:r>
              <a:rPr lang="en-US" sz="2100" dirty="0" smtClean="0">
                <a:solidFill>
                  <a:srgbClr val="4BACC6">
                    <a:lumMod val="50000"/>
                  </a:srgbClr>
                </a:solidFill>
              </a:rPr>
              <a:t>Federal </a:t>
            </a:r>
            <a:r>
              <a:rPr lang="en-US" sz="2100" dirty="0">
                <a:solidFill>
                  <a:srgbClr val="4BACC6">
                    <a:lumMod val="50000"/>
                  </a:srgbClr>
                </a:solidFill>
              </a:rPr>
              <a:t>court </a:t>
            </a:r>
            <a:r>
              <a:rPr lang="en-US" sz="2100" b="1" i="1" dirty="0">
                <a:solidFill>
                  <a:srgbClr val="4BACC6">
                    <a:lumMod val="50000"/>
                  </a:srgbClr>
                </a:solidFill>
              </a:rPr>
              <a:t>granted</a:t>
            </a:r>
            <a:r>
              <a:rPr lang="en-US" sz="2100" dirty="0">
                <a:solidFill>
                  <a:srgbClr val="4BACC6">
                    <a:lumMod val="50000"/>
                  </a:srgbClr>
                </a:solidFill>
              </a:rPr>
              <a:t> Plaintiffs’ motions to remand back to state court</a:t>
            </a:r>
            <a:r>
              <a:rPr lang="en-US" sz="2100" dirty="0" smtClean="0">
                <a:solidFill>
                  <a:srgbClr val="4BACC6">
                    <a:lumMod val="50000"/>
                  </a:srgbClr>
                </a:solidFill>
              </a:rPr>
              <a:t>.</a:t>
            </a:r>
          </a:p>
          <a:p>
            <a:pPr lvl="1"/>
            <a:r>
              <a:rPr lang="en-US" dirty="0">
                <a:solidFill>
                  <a:schemeClr val="accent5">
                    <a:lumMod val="50000"/>
                  </a:schemeClr>
                </a:solidFill>
              </a:rPr>
              <a:t>Defendants’  appeals challenging remand are pending before Ninth </a:t>
            </a:r>
            <a:r>
              <a:rPr lang="en-US" dirty="0" smtClean="0">
                <a:solidFill>
                  <a:schemeClr val="accent5">
                    <a:lumMod val="50000"/>
                  </a:schemeClr>
                </a:solidFill>
              </a:rPr>
              <a:t>Circuit.</a:t>
            </a:r>
          </a:p>
          <a:p>
            <a:pPr lvl="1"/>
            <a:r>
              <a:rPr lang="en-US" dirty="0" smtClean="0">
                <a:solidFill>
                  <a:schemeClr val="accent5">
                    <a:lumMod val="50000"/>
                  </a:schemeClr>
                </a:solidFill>
              </a:rPr>
              <a:t>No substantive rulings yet.</a:t>
            </a:r>
          </a:p>
          <a:p>
            <a:pPr marL="457200" lvl="1" indent="0">
              <a:buNone/>
            </a:pPr>
            <a:r>
              <a:rPr lang="en-US" dirty="0">
                <a:solidFill>
                  <a:schemeClr val="accent5">
                    <a:lumMod val="50000"/>
                  </a:schemeClr>
                </a:solidFill>
              </a:rPr>
              <a:t>	</a:t>
            </a:r>
            <a:r>
              <a:rPr lang="en-US" sz="2600" b="1" i="1" dirty="0" smtClean="0">
                <a:solidFill>
                  <a:schemeClr val="accent5">
                    <a:lumMod val="50000"/>
                  </a:schemeClr>
                </a:solidFill>
              </a:rPr>
              <a:t>	</a:t>
            </a:r>
            <a:endParaRPr lang="en-US" dirty="0" smtClean="0">
              <a:solidFill>
                <a:schemeClr val="accent5">
                  <a:lumMod val="50000"/>
                </a:schemeClr>
              </a:solidFill>
            </a:endParaRPr>
          </a:p>
          <a:p>
            <a:pPr>
              <a:buFontTx/>
              <a:buChar char="-"/>
            </a:pPr>
            <a:r>
              <a:rPr lang="en-US" dirty="0" smtClean="0">
                <a:solidFill>
                  <a:schemeClr val="accent5">
                    <a:lumMod val="50000"/>
                  </a:schemeClr>
                </a:solidFill>
              </a:rPr>
              <a:t>Likely motions to dismiss for failure to state a claim and for lack of personal jurisdiction to be filed after removal/remand issue fully resolved. </a:t>
            </a:r>
          </a:p>
          <a:p>
            <a:pPr>
              <a:buFontTx/>
              <a:buChar char="-"/>
            </a:pPr>
            <a:endParaRPr lang="en-US" dirty="0">
              <a:solidFill>
                <a:schemeClr val="accent5">
                  <a:lumMod val="50000"/>
                </a:schemeClr>
              </a:solidFill>
            </a:endParaRPr>
          </a:p>
        </p:txBody>
      </p:sp>
    </p:spTree>
    <p:extLst>
      <p:ext uri="{BB962C8B-B14F-4D97-AF65-F5344CB8AC3E}">
        <p14:creationId xmlns:p14="http://schemas.microsoft.com/office/powerpoint/2010/main" val="4259095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6858000" cy="457200"/>
          </a:xfrm>
        </p:spPr>
        <p:txBody>
          <a:bodyPr>
            <a:normAutofit fontScale="90000"/>
          </a:bodyPr>
          <a:lstStyle/>
          <a:p>
            <a:pPr algn="ctr"/>
            <a:r>
              <a:rPr lang="en-US" dirty="0" smtClean="0"/>
              <a:t>The </a:t>
            </a:r>
            <a:r>
              <a:rPr lang="en-US" dirty="0" smtClean="0"/>
              <a:t>Present</a:t>
            </a:r>
            <a:endParaRPr lang="en-US" dirty="0"/>
          </a:p>
        </p:txBody>
      </p:sp>
      <p:sp>
        <p:nvSpPr>
          <p:cNvPr id="3" name="Content Placeholder 2"/>
          <p:cNvSpPr>
            <a:spLocks noGrp="1"/>
          </p:cNvSpPr>
          <p:nvPr>
            <p:ph idx="1"/>
          </p:nvPr>
        </p:nvSpPr>
        <p:spPr>
          <a:xfrm>
            <a:off x="304800" y="1085850"/>
            <a:ext cx="8534400" cy="3543300"/>
          </a:xfrm>
        </p:spPr>
        <p:txBody>
          <a:bodyPr>
            <a:normAutofit fontScale="25000" lnSpcReduction="20000"/>
          </a:bodyPr>
          <a:lstStyle/>
          <a:p>
            <a:pPr marL="0" indent="0">
              <a:buNone/>
            </a:pPr>
            <a:endParaRPr lang="en-US" sz="4800" b="1" dirty="0" smtClean="0">
              <a:solidFill>
                <a:schemeClr val="accent5">
                  <a:lumMod val="50000"/>
                </a:schemeClr>
              </a:solidFill>
            </a:endParaRPr>
          </a:p>
          <a:p>
            <a:pPr marL="0" indent="0">
              <a:buNone/>
            </a:pPr>
            <a:endParaRPr lang="en-US" sz="4800" dirty="0">
              <a:solidFill>
                <a:schemeClr val="accent5">
                  <a:lumMod val="50000"/>
                </a:schemeClr>
              </a:solidFill>
            </a:endParaRPr>
          </a:p>
          <a:p>
            <a:pPr>
              <a:buFont typeface="Wingdings" panose="05000000000000000000" pitchFamily="2" charset="2"/>
              <a:buChar char="§"/>
            </a:pPr>
            <a:r>
              <a:rPr lang="en-US" sz="5600" b="1" i="1" dirty="0" smtClean="0">
                <a:solidFill>
                  <a:schemeClr val="accent5">
                    <a:lumMod val="50000"/>
                  </a:schemeClr>
                </a:solidFill>
              </a:rPr>
              <a:t>San Francisco/Oakland Federal Court Suit</a:t>
            </a:r>
          </a:p>
          <a:p>
            <a:pPr marL="0" indent="0">
              <a:buNone/>
            </a:pPr>
            <a:endParaRPr lang="en-US" sz="2500" b="1" dirty="0">
              <a:solidFill>
                <a:schemeClr val="accent5">
                  <a:lumMod val="50000"/>
                </a:schemeClr>
              </a:solidFill>
            </a:endParaRPr>
          </a:p>
          <a:p>
            <a:pPr marL="0" indent="0">
              <a:buNone/>
            </a:pPr>
            <a:r>
              <a:rPr lang="en-US" sz="3000" b="1" dirty="0">
                <a:solidFill>
                  <a:schemeClr val="accent5">
                    <a:lumMod val="50000"/>
                  </a:schemeClr>
                </a:solidFill>
              </a:rPr>
              <a:t>-      </a:t>
            </a:r>
            <a:r>
              <a:rPr lang="en-US" sz="4600" dirty="0">
                <a:solidFill>
                  <a:schemeClr val="accent5">
                    <a:lumMod val="50000"/>
                  </a:schemeClr>
                </a:solidFill>
              </a:rPr>
              <a:t>Federal court</a:t>
            </a:r>
            <a:r>
              <a:rPr lang="en-US" sz="4600" b="1" i="1" dirty="0">
                <a:solidFill>
                  <a:schemeClr val="accent5">
                    <a:lumMod val="50000"/>
                  </a:schemeClr>
                </a:solidFill>
              </a:rPr>
              <a:t> </a:t>
            </a:r>
            <a:r>
              <a:rPr lang="en-US" sz="4600" b="1" i="1" dirty="0" smtClean="0">
                <a:solidFill>
                  <a:schemeClr val="accent5">
                    <a:lumMod val="50000"/>
                  </a:schemeClr>
                </a:solidFill>
              </a:rPr>
              <a:t>denied </a:t>
            </a:r>
            <a:r>
              <a:rPr lang="en-US" sz="4600" dirty="0">
                <a:solidFill>
                  <a:schemeClr val="accent5">
                    <a:lumMod val="50000"/>
                  </a:schemeClr>
                </a:solidFill>
              </a:rPr>
              <a:t>Plaintiffs’ motions to remand back to state court.</a:t>
            </a:r>
          </a:p>
          <a:p>
            <a:pPr marL="0" indent="0">
              <a:buNone/>
            </a:pPr>
            <a:endParaRPr lang="en-US" sz="4600" dirty="0" smtClean="0">
              <a:solidFill>
                <a:schemeClr val="accent5">
                  <a:lumMod val="50000"/>
                </a:schemeClr>
              </a:solidFill>
            </a:endParaRPr>
          </a:p>
          <a:p>
            <a:pPr>
              <a:buFontTx/>
              <a:buChar char="-"/>
            </a:pPr>
            <a:r>
              <a:rPr lang="en-US" sz="4600" dirty="0" smtClean="0">
                <a:solidFill>
                  <a:schemeClr val="accent5">
                    <a:lumMod val="50000"/>
                  </a:schemeClr>
                </a:solidFill>
              </a:rPr>
              <a:t>A Court Ordered three-hour Climate Change Tutorial to educate Judge took place late-March 2018.</a:t>
            </a:r>
          </a:p>
          <a:p>
            <a:pPr marL="0" indent="0">
              <a:buNone/>
            </a:pPr>
            <a:endParaRPr lang="en-US" sz="4600" dirty="0" smtClean="0">
              <a:solidFill>
                <a:schemeClr val="accent5">
                  <a:lumMod val="50000"/>
                </a:schemeClr>
              </a:solidFill>
            </a:endParaRPr>
          </a:p>
          <a:p>
            <a:pPr>
              <a:buFontTx/>
              <a:buChar char="-"/>
            </a:pPr>
            <a:r>
              <a:rPr lang="en-US" sz="4600" b="1" dirty="0" smtClean="0">
                <a:solidFill>
                  <a:schemeClr val="accent5">
                    <a:lumMod val="50000"/>
                  </a:schemeClr>
                </a:solidFill>
              </a:rPr>
              <a:t>On 6/25/18, the Court </a:t>
            </a:r>
            <a:r>
              <a:rPr lang="en-US" sz="4600" b="1" i="1" dirty="0" smtClean="0">
                <a:solidFill>
                  <a:schemeClr val="accent5">
                    <a:lumMod val="50000"/>
                  </a:schemeClr>
                </a:solidFill>
              </a:rPr>
              <a:t>granted</a:t>
            </a:r>
            <a:r>
              <a:rPr lang="en-US" sz="4600" b="1" dirty="0" smtClean="0">
                <a:solidFill>
                  <a:schemeClr val="accent5">
                    <a:lumMod val="50000"/>
                  </a:schemeClr>
                </a:solidFill>
              </a:rPr>
              <a:t> defendant fossil fuel companies’ Motions </a:t>
            </a:r>
            <a:r>
              <a:rPr lang="en-US" sz="4600" b="1" dirty="0">
                <a:solidFill>
                  <a:schemeClr val="accent5">
                    <a:lumMod val="50000"/>
                  </a:schemeClr>
                </a:solidFill>
              </a:rPr>
              <a:t>to </a:t>
            </a:r>
            <a:r>
              <a:rPr lang="en-US" sz="4600" b="1" dirty="0" smtClean="0">
                <a:solidFill>
                  <a:schemeClr val="accent5">
                    <a:lumMod val="50000"/>
                  </a:schemeClr>
                </a:solidFill>
              </a:rPr>
              <a:t>Dismiss the Cities’ Amended Complaint for failure to state a claim. </a:t>
            </a:r>
            <a:r>
              <a:rPr lang="en-US" sz="4600" dirty="0" smtClean="0">
                <a:solidFill>
                  <a:schemeClr val="accent5">
                    <a:lumMod val="50000"/>
                  </a:schemeClr>
                </a:solidFill>
              </a:rPr>
              <a:t>Court ruled that the CAA displaced Plaintiffs’ nuisance claims and found that the displacement rule applies to the Cities’ claims even though the claims were not based on the defendants’ own GHG emissions but on their sale of fossil fuels to other parties that will eventually burn the fuels.</a:t>
            </a:r>
          </a:p>
          <a:p>
            <a:pPr>
              <a:buFontTx/>
              <a:buChar char="-"/>
            </a:pPr>
            <a:endParaRPr lang="en-US" sz="4600" dirty="0">
              <a:solidFill>
                <a:schemeClr val="accent5">
                  <a:lumMod val="50000"/>
                </a:schemeClr>
              </a:solidFill>
            </a:endParaRPr>
          </a:p>
          <a:p>
            <a:pPr>
              <a:buFontTx/>
              <a:buChar char="-"/>
            </a:pPr>
            <a:r>
              <a:rPr lang="en-US" sz="4600" b="1" dirty="0" smtClean="0">
                <a:solidFill>
                  <a:schemeClr val="accent5">
                    <a:lumMod val="50000"/>
                  </a:schemeClr>
                </a:solidFill>
              </a:rPr>
              <a:t>On 7/27/18, the Court </a:t>
            </a:r>
            <a:r>
              <a:rPr lang="en-US" sz="4600" b="1" i="1" dirty="0" smtClean="0">
                <a:solidFill>
                  <a:schemeClr val="accent5">
                    <a:lumMod val="50000"/>
                  </a:schemeClr>
                </a:solidFill>
              </a:rPr>
              <a:t>granted</a:t>
            </a:r>
            <a:r>
              <a:rPr lang="en-US" sz="4600" b="1" dirty="0" smtClean="0">
                <a:solidFill>
                  <a:schemeClr val="accent5">
                    <a:lumMod val="50000"/>
                  </a:schemeClr>
                </a:solidFill>
              </a:rPr>
              <a:t>  motions of four </a:t>
            </a:r>
            <a:r>
              <a:rPr lang="en-US" sz="4600" b="1" dirty="0">
                <a:solidFill>
                  <a:schemeClr val="accent5">
                    <a:lumMod val="50000"/>
                  </a:schemeClr>
                </a:solidFill>
              </a:rPr>
              <a:t>fossil fuel companies’ </a:t>
            </a:r>
            <a:r>
              <a:rPr lang="en-US" sz="4600" b="1" dirty="0" smtClean="0">
                <a:solidFill>
                  <a:schemeClr val="accent5">
                    <a:lumMod val="50000"/>
                  </a:schemeClr>
                </a:solidFill>
              </a:rPr>
              <a:t>to Dismiss for lack of personal jurisdiction</a:t>
            </a:r>
            <a:r>
              <a:rPr lang="en-US" sz="4600" dirty="0" smtClean="0">
                <a:solidFill>
                  <a:schemeClr val="accent5">
                    <a:lumMod val="50000"/>
                  </a:schemeClr>
                </a:solidFill>
              </a:rPr>
              <a:t>, finding that it was “manifest that global warming would have continued in the absence of all California-related activities of defendants. Court held that Plaintiff Cities did not satisfy the “but-for” causation  standard because they failed to adequately link the four companies alleged California activities to the alleged climate change harms such as raise in sea level.</a:t>
            </a:r>
          </a:p>
          <a:p>
            <a:pPr>
              <a:buFontTx/>
              <a:buChar char="-"/>
            </a:pPr>
            <a:endParaRPr lang="en-US" sz="4600" dirty="0">
              <a:solidFill>
                <a:schemeClr val="accent5">
                  <a:lumMod val="50000"/>
                </a:schemeClr>
              </a:solidFill>
            </a:endParaRPr>
          </a:p>
          <a:p>
            <a:pPr>
              <a:buFontTx/>
              <a:buChar char="-"/>
            </a:pPr>
            <a:r>
              <a:rPr lang="en-US" sz="4600" dirty="0" smtClean="0">
                <a:solidFill>
                  <a:schemeClr val="accent5">
                    <a:lumMod val="50000"/>
                  </a:schemeClr>
                </a:solidFill>
              </a:rPr>
              <a:t>Appeal likely by City Plaintiffs.</a:t>
            </a:r>
            <a:endParaRPr lang="en-US" sz="4600" dirty="0">
              <a:solidFill>
                <a:schemeClr val="accent5">
                  <a:lumMod val="50000"/>
                </a:schemeClr>
              </a:solidFill>
            </a:endParaRPr>
          </a:p>
          <a:p>
            <a:pPr>
              <a:buFontTx/>
              <a:buChar char="-"/>
            </a:pPr>
            <a:endParaRPr lang="en-US" sz="3000" dirty="0" smtClean="0">
              <a:solidFill>
                <a:schemeClr val="accent2">
                  <a:lumMod val="75000"/>
                </a:schemeClr>
              </a:solidFill>
            </a:endParaRPr>
          </a:p>
          <a:p>
            <a:pPr>
              <a:buFontTx/>
              <a:buChar char="-"/>
            </a:pPr>
            <a:endParaRPr lang="en-US" sz="2500" dirty="0">
              <a:solidFill>
                <a:schemeClr val="accent2">
                  <a:lumMod val="75000"/>
                </a:schemeClr>
              </a:solidFill>
            </a:endParaRPr>
          </a:p>
          <a:p>
            <a:pPr marL="0" indent="0">
              <a:buNone/>
            </a:pPr>
            <a:r>
              <a:rPr lang="en-US" sz="2500" dirty="0">
                <a:solidFill>
                  <a:schemeClr val="accent2">
                    <a:lumMod val="75000"/>
                  </a:schemeClr>
                </a:solidFill>
              </a:rPr>
              <a:t>	</a:t>
            </a:r>
            <a:endParaRPr lang="en-US" sz="2500" dirty="0" smtClean="0">
              <a:solidFill>
                <a:schemeClr val="accent2">
                  <a:lumMod val="75000"/>
                </a:schemeClr>
              </a:solidFill>
            </a:endParaRPr>
          </a:p>
          <a:p>
            <a:pPr>
              <a:buFontTx/>
              <a:buChar char="-"/>
            </a:pPr>
            <a:endParaRPr lang="en-US" dirty="0">
              <a:solidFill>
                <a:schemeClr val="accent2">
                  <a:lumMod val="75000"/>
                </a:schemeClr>
              </a:solidFill>
            </a:endParaRPr>
          </a:p>
          <a:p>
            <a:pPr marL="0" indent="0">
              <a:buNone/>
            </a:pPr>
            <a:endParaRPr lang="en-US" dirty="0"/>
          </a:p>
        </p:txBody>
      </p:sp>
    </p:spTree>
    <p:extLst>
      <p:ext uri="{BB962C8B-B14F-4D97-AF65-F5344CB8AC3E}">
        <p14:creationId xmlns:p14="http://schemas.microsoft.com/office/powerpoint/2010/main" val="2896596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09550"/>
            <a:ext cx="6172200" cy="571500"/>
          </a:xfrm>
        </p:spPr>
        <p:txBody>
          <a:bodyPr>
            <a:normAutofit fontScale="90000"/>
          </a:bodyPr>
          <a:lstStyle/>
          <a:p>
            <a:pPr algn="ctr"/>
            <a:r>
              <a:rPr lang="en-US" dirty="0" smtClean="0"/>
              <a:t>What Is The Difference Between Weather &amp; Climate ?</a:t>
            </a:r>
            <a:endParaRPr lang="en-US" dirty="0"/>
          </a:p>
        </p:txBody>
      </p:sp>
      <p:sp>
        <p:nvSpPr>
          <p:cNvPr id="3" name="Content Placeholder 2"/>
          <p:cNvSpPr>
            <a:spLocks noGrp="1"/>
          </p:cNvSpPr>
          <p:nvPr>
            <p:ph idx="1"/>
          </p:nvPr>
        </p:nvSpPr>
        <p:spPr>
          <a:xfrm>
            <a:off x="762000" y="1123950"/>
            <a:ext cx="7010400" cy="2552701"/>
          </a:xfrm>
        </p:spPr>
        <p:txBody>
          <a:bodyPr>
            <a:noAutofit/>
          </a:bodyPr>
          <a:lstStyle/>
          <a:p>
            <a:pPr>
              <a:buFont typeface="Wingdings" panose="05000000000000000000" pitchFamily="2" charset="2"/>
              <a:buChar char="q"/>
            </a:pPr>
            <a:r>
              <a:rPr lang="en-US" sz="2000" dirty="0">
                <a:solidFill>
                  <a:schemeClr val="accent5">
                    <a:lumMod val="50000"/>
                  </a:schemeClr>
                </a:solidFill>
              </a:rPr>
              <a:t>The </a:t>
            </a:r>
            <a:r>
              <a:rPr lang="en-US" sz="2000" dirty="0" smtClean="0">
                <a:solidFill>
                  <a:schemeClr val="accent5">
                    <a:lumMod val="50000"/>
                  </a:schemeClr>
                </a:solidFill>
              </a:rPr>
              <a:t>difference is </a:t>
            </a:r>
            <a:r>
              <a:rPr lang="en-US" sz="2000" dirty="0">
                <a:solidFill>
                  <a:schemeClr val="accent5">
                    <a:lumMod val="50000"/>
                  </a:schemeClr>
                </a:solidFill>
              </a:rPr>
              <a:t>a measure of </a:t>
            </a:r>
            <a:r>
              <a:rPr lang="en-US" sz="2000" i="1" dirty="0" smtClean="0">
                <a:solidFill>
                  <a:schemeClr val="accent5">
                    <a:lumMod val="50000"/>
                  </a:schemeClr>
                </a:solidFill>
              </a:rPr>
              <a:t>time</a:t>
            </a:r>
            <a:r>
              <a:rPr lang="en-US" sz="2000" dirty="0">
                <a:solidFill>
                  <a:schemeClr val="accent5">
                    <a:lumMod val="50000"/>
                  </a:schemeClr>
                </a:solidFill>
              </a:rPr>
              <a:t>:</a:t>
            </a:r>
            <a:endParaRPr lang="en-US" sz="2000" dirty="0" smtClean="0">
              <a:solidFill>
                <a:schemeClr val="accent5">
                  <a:lumMod val="50000"/>
                </a:schemeClr>
              </a:solidFill>
            </a:endParaRPr>
          </a:p>
          <a:p>
            <a:pPr marL="0" indent="0">
              <a:buNone/>
            </a:pPr>
            <a:r>
              <a:rPr lang="en-US" sz="2000" dirty="0" smtClean="0">
                <a:solidFill>
                  <a:schemeClr val="accent5">
                    <a:lumMod val="50000"/>
                  </a:schemeClr>
                </a:solidFill>
              </a:rPr>
              <a:t> </a:t>
            </a:r>
          </a:p>
          <a:p>
            <a:pPr>
              <a:buFont typeface="Wingdings" panose="05000000000000000000" pitchFamily="2" charset="2"/>
              <a:buChar char="§"/>
            </a:pPr>
            <a:r>
              <a:rPr lang="en-US" sz="2000" b="1" dirty="0" smtClean="0">
                <a:solidFill>
                  <a:schemeClr val="accent5">
                    <a:lumMod val="50000"/>
                  </a:schemeClr>
                </a:solidFill>
              </a:rPr>
              <a:t>Weather</a:t>
            </a:r>
            <a:r>
              <a:rPr lang="en-US" sz="2000" dirty="0" smtClean="0">
                <a:solidFill>
                  <a:schemeClr val="accent5">
                    <a:lumMod val="50000"/>
                  </a:schemeClr>
                </a:solidFill>
              </a:rPr>
              <a:t> = </a:t>
            </a:r>
            <a:r>
              <a:rPr lang="en-US" sz="2000" dirty="0">
                <a:solidFill>
                  <a:schemeClr val="accent5">
                    <a:lumMod val="50000"/>
                  </a:schemeClr>
                </a:solidFill>
              </a:rPr>
              <a:t>C</a:t>
            </a:r>
            <a:r>
              <a:rPr lang="en-US" sz="2000" dirty="0" smtClean="0">
                <a:solidFill>
                  <a:schemeClr val="accent5">
                    <a:lumMod val="50000"/>
                  </a:schemeClr>
                </a:solidFill>
              </a:rPr>
              <a:t>onditions </a:t>
            </a:r>
            <a:r>
              <a:rPr lang="en-US" sz="2000" dirty="0">
                <a:solidFill>
                  <a:schemeClr val="accent5">
                    <a:lumMod val="50000"/>
                  </a:schemeClr>
                </a:solidFill>
              </a:rPr>
              <a:t>of the atmosphere </a:t>
            </a:r>
            <a:r>
              <a:rPr lang="en-US" sz="2000" dirty="0" smtClean="0">
                <a:solidFill>
                  <a:schemeClr val="accent5">
                    <a:lumMod val="50000"/>
                  </a:schemeClr>
                </a:solidFill>
              </a:rPr>
              <a:t>over </a:t>
            </a:r>
            <a:r>
              <a:rPr lang="en-US" sz="2000" dirty="0">
                <a:solidFill>
                  <a:schemeClr val="accent5">
                    <a:lumMod val="50000"/>
                  </a:schemeClr>
                </a:solidFill>
              </a:rPr>
              <a:t>a </a:t>
            </a:r>
            <a:r>
              <a:rPr lang="en-US" sz="2000" b="1" i="1" dirty="0">
                <a:solidFill>
                  <a:schemeClr val="accent5">
                    <a:lumMod val="50000"/>
                  </a:schemeClr>
                </a:solidFill>
              </a:rPr>
              <a:t>short</a:t>
            </a:r>
            <a:r>
              <a:rPr lang="en-US" sz="2000" dirty="0">
                <a:solidFill>
                  <a:schemeClr val="accent5">
                    <a:lumMod val="50000"/>
                  </a:schemeClr>
                </a:solidFill>
              </a:rPr>
              <a:t> period of </a:t>
            </a:r>
            <a:r>
              <a:rPr lang="en-US" sz="2000" dirty="0" smtClean="0">
                <a:solidFill>
                  <a:schemeClr val="accent5">
                    <a:lumMod val="50000"/>
                  </a:schemeClr>
                </a:solidFill>
              </a:rPr>
              <a:t>time.</a:t>
            </a:r>
          </a:p>
          <a:p>
            <a:pPr>
              <a:buFont typeface="Wingdings" panose="05000000000000000000" pitchFamily="2" charset="2"/>
              <a:buChar char="§"/>
            </a:pPr>
            <a:r>
              <a:rPr lang="en-US" sz="2000" b="1" dirty="0">
                <a:solidFill>
                  <a:schemeClr val="accent5">
                    <a:lumMod val="50000"/>
                  </a:schemeClr>
                </a:solidFill>
              </a:rPr>
              <a:t>C</a:t>
            </a:r>
            <a:r>
              <a:rPr lang="en-US" sz="2000" b="1" dirty="0" smtClean="0">
                <a:solidFill>
                  <a:schemeClr val="accent5">
                    <a:lumMod val="50000"/>
                  </a:schemeClr>
                </a:solidFill>
              </a:rPr>
              <a:t>limate</a:t>
            </a:r>
            <a:r>
              <a:rPr lang="en-US" sz="2000" dirty="0" smtClean="0">
                <a:solidFill>
                  <a:schemeClr val="accent5">
                    <a:lumMod val="50000"/>
                  </a:schemeClr>
                </a:solidFill>
              </a:rPr>
              <a:t> = how </a:t>
            </a:r>
            <a:r>
              <a:rPr lang="en-US" sz="2000" dirty="0">
                <a:solidFill>
                  <a:schemeClr val="accent5">
                    <a:lumMod val="50000"/>
                  </a:schemeClr>
                </a:solidFill>
              </a:rPr>
              <a:t>the atmosphere "behaves" over relatively </a:t>
            </a:r>
            <a:r>
              <a:rPr lang="en-US" sz="2000" b="1" i="1" dirty="0">
                <a:solidFill>
                  <a:schemeClr val="accent5">
                    <a:lumMod val="50000"/>
                  </a:schemeClr>
                </a:solidFill>
              </a:rPr>
              <a:t>long</a:t>
            </a:r>
            <a:r>
              <a:rPr lang="en-US" sz="2000" dirty="0">
                <a:solidFill>
                  <a:schemeClr val="accent5">
                    <a:lumMod val="50000"/>
                  </a:schemeClr>
                </a:solidFill>
              </a:rPr>
              <a:t> periods of time</a:t>
            </a:r>
            <a:r>
              <a:rPr lang="en-US" sz="2000" dirty="0" smtClean="0">
                <a:solidFill>
                  <a:schemeClr val="accent5">
                    <a:lumMod val="50000"/>
                  </a:schemeClr>
                </a:solidFill>
              </a:rPr>
              <a:t>.</a:t>
            </a:r>
            <a:endParaRPr lang="en-US" sz="2000" dirty="0">
              <a:solidFill>
                <a:schemeClr val="accent5">
                  <a:lumMod val="50000"/>
                </a:schemeClr>
              </a:solidFill>
            </a:endParaRPr>
          </a:p>
        </p:txBody>
      </p:sp>
    </p:spTree>
    <p:extLst>
      <p:ext uri="{BB962C8B-B14F-4D97-AF65-F5344CB8AC3E}">
        <p14:creationId xmlns:p14="http://schemas.microsoft.com/office/powerpoint/2010/main" val="2876408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The </a:t>
            </a:r>
            <a:r>
              <a:rPr lang="en-US" dirty="0" smtClean="0"/>
              <a:t>Present</a:t>
            </a:r>
            <a:endParaRPr lang="en-US" dirty="0"/>
          </a:p>
        </p:txBody>
      </p:sp>
      <p:sp>
        <p:nvSpPr>
          <p:cNvPr id="5" name="Text Placeholder 4"/>
          <p:cNvSpPr>
            <a:spLocks noGrp="1"/>
          </p:cNvSpPr>
          <p:nvPr>
            <p:ph type="body" idx="1"/>
          </p:nvPr>
        </p:nvSpPr>
        <p:spPr>
          <a:xfrm>
            <a:off x="457200" y="1276350"/>
            <a:ext cx="4040188" cy="3047999"/>
          </a:xfrm>
        </p:spPr>
        <p:txBody>
          <a:bodyPr>
            <a:normAutofit fontScale="92500" lnSpcReduction="20000"/>
          </a:bodyPr>
          <a:lstStyle/>
          <a:p>
            <a:pPr marL="342900" lvl="0" indent="-342900">
              <a:buFont typeface="Wingdings" panose="05000000000000000000" pitchFamily="2" charset="2"/>
              <a:buChar char="§"/>
            </a:pPr>
            <a:r>
              <a:rPr lang="en-US" sz="1400" i="1" dirty="0">
                <a:solidFill>
                  <a:srgbClr val="4BACC6">
                    <a:lumMod val="50000"/>
                  </a:srgbClr>
                </a:solidFill>
              </a:rPr>
              <a:t>San Francisco/Oakland Federal Court Suit</a:t>
            </a:r>
          </a:p>
          <a:p>
            <a:pPr lvl="0"/>
            <a:endParaRPr lang="en-US" sz="1200" i="1" dirty="0">
              <a:solidFill>
                <a:srgbClr val="4BACC6">
                  <a:lumMod val="50000"/>
                </a:srgbClr>
              </a:solidFill>
            </a:endParaRPr>
          </a:p>
          <a:p>
            <a:pPr marL="344488" lvl="0"/>
            <a:r>
              <a:rPr lang="en-US" sz="1200" u="sng" dirty="0">
                <a:solidFill>
                  <a:srgbClr val="4BACC6">
                    <a:lumMod val="50000"/>
                  </a:srgbClr>
                </a:solidFill>
              </a:rPr>
              <a:t>JUDGE ALSUP’S DISMISSAL RULING</a:t>
            </a:r>
            <a:endParaRPr lang="en-US" sz="1200" b="0" u="sng" dirty="0">
              <a:solidFill>
                <a:srgbClr val="4BACC6">
                  <a:lumMod val="50000"/>
                </a:srgbClr>
              </a:solidFill>
            </a:endParaRPr>
          </a:p>
          <a:p>
            <a:pPr marL="342900" lvl="0" indent="-342900">
              <a:buFontTx/>
              <a:buChar char="-"/>
            </a:pPr>
            <a:endParaRPr lang="en-US" sz="1200" i="1" dirty="0">
              <a:solidFill>
                <a:srgbClr val="4BACC6">
                  <a:lumMod val="50000"/>
                </a:srgbClr>
              </a:solidFill>
            </a:endParaRPr>
          </a:p>
          <a:p>
            <a:pPr marL="342900" lvl="0" indent="-342900">
              <a:buFontTx/>
              <a:buChar char="-"/>
            </a:pPr>
            <a:r>
              <a:rPr lang="en-US" sz="1200" b="0" dirty="0">
                <a:solidFill>
                  <a:srgbClr val="4BACC6">
                    <a:lumMod val="50000"/>
                  </a:srgbClr>
                </a:solidFill>
              </a:rPr>
              <a:t>“</a:t>
            </a:r>
            <a:r>
              <a:rPr lang="en-US" sz="1300" b="0" dirty="0">
                <a:solidFill>
                  <a:srgbClr val="4BACC6">
                    <a:lumMod val="50000"/>
                  </a:srgbClr>
                </a:solidFill>
              </a:rPr>
              <a:t>The issue is not over science. All parties agree that fossil fuels have led to global warming and ocean rise and will continue to do so, and that eventually the navigable waters of the United States will intrude upon Oakland and San Francisco.”</a:t>
            </a:r>
          </a:p>
          <a:p>
            <a:pPr marL="342900" lvl="0" indent="-342900">
              <a:buFontTx/>
              <a:buChar char="-"/>
            </a:pPr>
            <a:endParaRPr lang="en-US" sz="1300" b="0" dirty="0">
              <a:solidFill>
                <a:srgbClr val="4BACC6">
                  <a:lumMod val="50000"/>
                </a:srgbClr>
              </a:solidFill>
            </a:endParaRPr>
          </a:p>
          <a:p>
            <a:pPr marL="342900" lvl="0" indent="-342900">
              <a:buFontTx/>
              <a:buChar char="-"/>
            </a:pPr>
            <a:r>
              <a:rPr lang="en-US" sz="1300" b="0" dirty="0">
                <a:solidFill>
                  <a:srgbClr val="4BACC6">
                    <a:lumMod val="50000"/>
                  </a:srgbClr>
                </a:solidFill>
              </a:rPr>
              <a:t>“The issue is a legal one – whether these producers of fossil fuels should pay for anticipate harm that will eventually flow from a rise in sea level.”</a:t>
            </a:r>
          </a:p>
          <a:p>
            <a:pPr marL="342900" lvl="0" indent="-342900">
              <a:buFontTx/>
              <a:buChar char="-"/>
            </a:pPr>
            <a:endParaRPr lang="en-US" sz="1300" b="0" dirty="0">
              <a:solidFill>
                <a:srgbClr val="4BACC6">
                  <a:lumMod val="50000"/>
                </a:srgbClr>
              </a:solidFill>
            </a:endParaRPr>
          </a:p>
          <a:p>
            <a:pPr marL="342900" lvl="0" indent="-342900">
              <a:buFontTx/>
              <a:buChar char="-"/>
            </a:pPr>
            <a:r>
              <a:rPr lang="en-US" sz="1300" b="0" dirty="0">
                <a:solidFill>
                  <a:srgbClr val="4BACC6">
                    <a:lumMod val="50000"/>
                  </a:srgbClr>
                </a:solidFill>
              </a:rPr>
              <a:t>“The scope of plaintiffs’ theory is breathtaking. It would reach the sale of fossil fuels anywhere in the world, including all past and otherwise lawful sales…”</a:t>
            </a:r>
          </a:p>
          <a:p>
            <a:pPr marL="342900" lvl="0" indent="-342900">
              <a:buFontTx/>
              <a:buChar char="-"/>
            </a:pPr>
            <a:endParaRPr lang="en-US" sz="1300" b="0" dirty="0">
              <a:solidFill>
                <a:srgbClr val="4BACC6">
                  <a:lumMod val="50000"/>
                </a:srgbClr>
              </a:solidFill>
            </a:endParaRPr>
          </a:p>
        </p:txBody>
      </p:sp>
      <p:sp>
        <p:nvSpPr>
          <p:cNvPr id="3" name="Content Placeholder 2"/>
          <p:cNvSpPr>
            <a:spLocks noGrp="1"/>
          </p:cNvSpPr>
          <p:nvPr>
            <p:ph sz="half" idx="2"/>
          </p:nvPr>
        </p:nvSpPr>
        <p:spPr/>
        <p:txBody>
          <a:bodyPr>
            <a:normAutofit/>
          </a:bodyPr>
          <a:lstStyle/>
          <a:p>
            <a:pPr marL="0" indent="0">
              <a:buNone/>
            </a:pPr>
            <a:endParaRPr lang="en-US" sz="4800" b="1" dirty="0" smtClean="0">
              <a:solidFill>
                <a:schemeClr val="accent2">
                  <a:lumMod val="75000"/>
                </a:schemeClr>
              </a:solidFill>
            </a:endParaRPr>
          </a:p>
          <a:p>
            <a:pPr marL="0" indent="0">
              <a:buNone/>
            </a:pPr>
            <a:endParaRPr lang="en-US" sz="4800" dirty="0">
              <a:solidFill>
                <a:schemeClr val="accent5">
                  <a:lumMod val="50000"/>
                </a:schemeClr>
              </a:solidFill>
            </a:endParaRPr>
          </a:p>
        </p:txBody>
      </p:sp>
      <p:sp>
        <p:nvSpPr>
          <p:cNvPr id="6" name="Text Placeholder 5"/>
          <p:cNvSpPr>
            <a:spLocks noGrp="1"/>
          </p:cNvSpPr>
          <p:nvPr>
            <p:ph type="body" sz="quarter" idx="3"/>
          </p:nvPr>
        </p:nvSpPr>
        <p:spPr/>
        <p:txBody>
          <a:bodyPr/>
          <a:lstStyle/>
          <a:p>
            <a:endParaRPr lang="en-US"/>
          </a:p>
        </p:txBody>
      </p:sp>
      <p:sp>
        <p:nvSpPr>
          <p:cNvPr id="7" name="Content Placeholder 6"/>
          <p:cNvSpPr>
            <a:spLocks noGrp="1"/>
          </p:cNvSpPr>
          <p:nvPr>
            <p:ph sz="quarter" idx="4"/>
          </p:nvPr>
        </p:nvSpPr>
        <p:spPr>
          <a:xfrm>
            <a:off x="4572000" y="1200150"/>
            <a:ext cx="4041775" cy="3048000"/>
          </a:xfrm>
        </p:spPr>
        <p:txBody>
          <a:bodyPr>
            <a:normAutofit/>
          </a:bodyPr>
          <a:lstStyle/>
          <a:p>
            <a:pPr lvl="0">
              <a:buFontTx/>
              <a:buChar char="-"/>
            </a:pPr>
            <a:r>
              <a:rPr lang="en-US" sz="1300" dirty="0">
                <a:solidFill>
                  <a:srgbClr val="4BACC6">
                    <a:lumMod val="50000"/>
                  </a:srgbClr>
                </a:solidFill>
              </a:rPr>
              <a:t>“Their theory rests on the sweeping proposition that otherwise lawful and everyday sales of fossil fuels, combined with awareness that greenhouse gas emissions lead to increased global temperatures, constitute a public nuisance.”</a:t>
            </a:r>
          </a:p>
          <a:p>
            <a:pPr lvl="0">
              <a:buFontTx/>
              <a:buChar char="-"/>
            </a:pPr>
            <a:endParaRPr lang="en-US" sz="1300" dirty="0">
              <a:solidFill>
                <a:srgbClr val="4BACC6">
                  <a:lumMod val="50000"/>
                </a:srgbClr>
              </a:solidFill>
            </a:endParaRPr>
          </a:p>
          <a:p>
            <a:pPr lvl="0">
              <a:buFontTx/>
              <a:buChar char="-"/>
            </a:pPr>
            <a:r>
              <a:rPr lang="en-US" sz="1300" dirty="0">
                <a:solidFill>
                  <a:srgbClr val="4BACC6">
                    <a:lumMod val="50000"/>
                  </a:srgbClr>
                </a:solidFill>
              </a:rPr>
              <a:t>Under Federal common law plaintiffs’  public nuisance claim alleging intentional interference of a public right must show the interference is “unreasonable.” This in-turn involves “the weighing of the gravity of the harm against the utility of the conduct.” </a:t>
            </a:r>
          </a:p>
          <a:p>
            <a:endParaRPr lang="en-US" dirty="0"/>
          </a:p>
        </p:txBody>
      </p:sp>
    </p:spTree>
    <p:extLst>
      <p:ext uri="{BB962C8B-B14F-4D97-AF65-F5344CB8AC3E}">
        <p14:creationId xmlns:p14="http://schemas.microsoft.com/office/powerpoint/2010/main" val="27164624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6858000" cy="457200"/>
          </a:xfrm>
        </p:spPr>
        <p:txBody>
          <a:bodyPr>
            <a:normAutofit fontScale="90000"/>
          </a:bodyPr>
          <a:lstStyle/>
          <a:p>
            <a:pPr algn="ctr"/>
            <a:r>
              <a:rPr lang="en-US" dirty="0" smtClean="0"/>
              <a:t>The </a:t>
            </a:r>
            <a:r>
              <a:rPr lang="en-US" dirty="0" smtClean="0"/>
              <a:t>Present</a:t>
            </a:r>
            <a:endParaRPr lang="en-US" dirty="0"/>
          </a:p>
        </p:txBody>
      </p:sp>
      <p:sp>
        <p:nvSpPr>
          <p:cNvPr id="3" name="Content Placeholder 2"/>
          <p:cNvSpPr>
            <a:spLocks noGrp="1"/>
          </p:cNvSpPr>
          <p:nvPr>
            <p:ph idx="1"/>
          </p:nvPr>
        </p:nvSpPr>
        <p:spPr>
          <a:xfrm>
            <a:off x="304800" y="1085850"/>
            <a:ext cx="8534400" cy="3543300"/>
          </a:xfrm>
        </p:spPr>
        <p:txBody>
          <a:bodyPr>
            <a:normAutofit fontScale="25000" lnSpcReduction="20000"/>
          </a:bodyPr>
          <a:lstStyle/>
          <a:p>
            <a:pPr marL="0" indent="0">
              <a:buNone/>
            </a:pPr>
            <a:endParaRPr lang="en-US" sz="4800" b="1" dirty="0" smtClean="0">
              <a:solidFill>
                <a:schemeClr val="accent2">
                  <a:lumMod val="75000"/>
                </a:schemeClr>
              </a:solidFill>
            </a:endParaRPr>
          </a:p>
          <a:p>
            <a:pPr>
              <a:buFont typeface="Wingdings" panose="05000000000000000000" pitchFamily="2" charset="2"/>
              <a:buChar char="§"/>
            </a:pPr>
            <a:r>
              <a:rPr lang="en-US" sz="5600" b="1" i="1" dirty="0" smtClean="0">
                <a:solidFill>
                  <a:schemeClr val="accent5">
                    <a:lumMod val="50000"/>
                  </a:schemeClr>
                </a:solidFill>
              </a:rPr>
              <a:t>San Francisco/Oakland Federal Court Suit</a:t>
            </a:r>
          </a:p>
          <a:p>
            <a:pPr marL="0" indent="0">
              <a:buNone/>
            </a:pPr>
            <a:endParaRPr lang="en-US" sz="4800" b="1" i="1" dirty="0" smtClean="0">
              <a:solidFill>
                <a:schemeClr val="accent5">
                  <a:lumMod val="50000"/>
                </a:schemeClr>
              </a:solidFill>
            </a:endParaRPr>
          </a:p>
          <a:p>
            <a:pPr marL="344488" indent="0">
              <a:buNone/>
            </a:pPr>
            <a:r>
              <a:rPr lang="en-US" sz="4600" b="1" u="sng" dirty="0" smtClean="0">
                <a:solidFill>
                  <a:schemeClr val="accent5">
                    <a:lumMod val="50000"/>
                  </a:schemeClr>
                </a:solidFill>
              </a:rPr>
              <a:t>JUDGE ALSUP’S DISMISSAL RULING</a:t>
            </a:r>
            <a:endParaRPr lang="en-US" sz="4600" dirty="0" smtClean="0">
              <a:solidFill>
                <a:schemeClr val="accent5">
                  <a:lumMod val="50000"/>
                </a:schemeClr>
              </a:solidFill>
            </a:endParaRPr>
          </a:p>
          <a:p>
            <a:pPr marL="0" indent="0">
              <a:buNone/>
            </a:pPr>
            <a:endParaRPr lang="en-US" sz="4600" dirty="0">
              <a:solidFill>
                <a:schemeClr val="accent5">
                  <a:lumMod val="50000"/>
                </a:schemeClr>
              </a:solidFill>
            </a:endParaRPr>
          </a:p>
          <a:p>
            <a:pPr>
              <a:buFontTx/>
              <a:buChar char="-"/>
            </a:pPr>
            <a:r>
              <a:rPr lang="en-US" sz="4600" dirty="0">
                <a:solidFill>
                  <a:schemeClr val="accent5">
                    <a:lumMod val="50000"/>
                  </a:schemeClr>
                </a:solidFill>
              </a:rPr>
              <a:t>Courts should not decide complex policy questions surrounding climate change. “The problem deserves a solution on a more vast scale than can be supplied by a district judge or jury in a public nuisance case</a:t>
            </a:r>
            <a:r>
              <a:rPr lang="en-US" sz="4600" dirty="0" smtClean="0">
                <a:solidFill>
                  <a:schemeClr val="accent5">
                    <a:lumMod val="50000"/>
                  </a:schemeClr>
                </a:solidFill>
              </a:rPr>
              <a:t>.”</a:t>
            </a:r>
          </a:p>
          <a:p>
            <a:pPr>
              <a:buFontTx/>
              <a:buChar char="-"/>
            </a:pPr>
            <a:endParaRPr lang="en-US" sz="4600" dirty="0">
              <a:solidFill>
                <a:schemeClr val="accent5">
                  <a:lumMod val="50000"/>
                </a:schemeClr>
              </a:solidFill>
            </a:endParaRPr>
          </a:p>
          <a:p>
            <a:pPr>
              <a:buFontTx/>
              <a:buChar char="-"/>
            </a:pPr>
            <a:r>
              <a:rPr lang="en-US" sz="4600" dirty="0" smtClean="0">
                <a:solidFill>
                  <a:schemeClr val="accent5">
                    <a:lumMod val="50000"/>
                  </a:schemeClr>
                </a:solidFill>
              </a:rPr>
              <a:t>“Here, plaintiffs seek to impose liability on five companies for their production and sale of fossil fuels worldwide. These claims – through which plaintiffs request billions of dollars to abate the localized effects of an inherently global phenomenon – undoubtedly implicate the interests of countless governments, both foreign and domestic.”</a:t>
            </a:r>
          </a:p>
          <a:p>
            <a:pPr>
              <a:buFontTx/>
              <a:buChar char="-"/>
            </a:pPr>
            <a:endParaRPr lang="en-US" sz="4600" dirty="0">
              <a:solidFill>
                <a:schemeClr val="accent5">
                  <a:lumMod val="50000"/>
                </a:schemeClr>
              </a:solidFill>
            </a:endParaRPr>
          </a:p>
          <a:p>
            <a:pPr>
              <a:buFontTx/>
              <a:buChar char="-"/>
            </a:pPr>
            <a:r>
              <a:rPr lang="en-US" sz="4600" dirty="0" smtClean="0">
                <a:solidFill>
                  <a:schemeClr val="accent5">
                    <a:lumMod val="50000"/>
                  </a:schemeClr>
                </a:solidFill>
              </a:rPr>
              <a:t>“Nevertheless, plaintiffs would have a single judge or jury in California impose an abatement fund as a result of overseas behavior.” </a:t>
            </a:r>
          </a:p>
          <a:p>
            <a:pPr>
              <a:buFontTx/>
              <a:buChar char="-"/>
            </a:pPr>
            <a:endParaRPr lang="en-US" sz="4600" dirty="0">
              <a:solidFill>
                <a:schemeClr val="accent5">
                  <a:lumMod val="50000"/>
                </a:schemeClr>
              </a:solidFill>
            </a:endParaRPr>
          </a:p>
          <a:p>
            <a:pPr>
              <a:buFontTx/>
              <a:buChar char="-"/>
            </a:pPr>
            <a:endParaRPr lang="en-US" sz="4600" dirty="0">
              <a:solidFill>
                <a:schemeClr val="accent5">
                  <a:lumMod val="50000"/>
                </a:schemeClr>
              </a:solidFill>
            </a:endParaRPr>
          </a:p>
          <a:p>
            <a:pPr>
              <a:buFontTx/>
              <a:buChar char="-"/>
            </a:pPr>
            <a:endParaRPr lang="en-US" sz="3000" dirty="0" smtClean="0">
              <a:solidFill>
                <a:schemeClr val="accent5">
                  <a:lumMod val="50000"/>
                </a:schemeClr>
              </a:solidFill>
            </a:endParaRPr>
          </a:p>
          <a:p>
            <a:pPr>
              <a:buFontTx/>
              <a:buChar char="-"/>
            </a:pPr>
            <a:endParaRPr lang="en-US" sz="2500" dirty="0">
              <a:solidFill>
                <a:schemeClr val="accent5">
                  <a:lumMod val="50000"/>
                </a:schemeClr>
              </a:solidFill>
            </a:endParaRPr>
          </a:p>
          <a:p>
            <a:pPr marL="0" indent="0">
              <a:buNone/>
            </a:pPr>
            <a:r>
              <a:rPr lang="en-US" sz="2500" dirty="0">
                <a:solidFill>
                  <a:schemeClr val="accent5">
                    <a:lumMod val="50000"/>
                  </a:schemeClr>
                </a:solidFill>
              </a:rPr>
              <a:t>	</a:t>
            </a:r>
            <a:endParaRPr lang="en-US" sz="2500" dirty="0" smtClean="0">
              <a:solidFill>
                <a:schemeClr val="accent5">
                  <a:lumMod val="50000"/>
                </a:schemeClr>
              </a:solidFill>
            </a:endParaRPr>
          </a:p>
          <a:p>
            <a:pPr>
              <a:buFontTx/>
              <a:buChar char="-"/>
            </a:pPr>
            <a:endParaRPr lang="en-US" dirty="0">
              <a:solidFill>
                <a:schemeClr val="accent5">
                  <a:lumMod val="50000"/>
                </a:schemeClr>
              </a:solidFill>
            </a:endParaRPr>
          </a:p>
          <a:p>
            <a:pPr marL="0" indent="0">
              <a:buNone/>
            </a:pPr>
            <a:endParaRPr lang="en-US" dirty="0">
              <a:solidFill>
                <a:schemeClr val="accent5">
                  <a:lumMod val="50000"/>
                </a:schemeClr>
              </a:solidFill>
            </a:endParaRPr>
          </a:p>
        </p:txBody>
      </p:sp>
    </p:spTree>
    <p:extLst>
      <p:ext uri="{BB962C8B-B14F-4D97-AF65-F5344CB8AC3E}">
        <p14:creationId xmlns:p14="http://schemas.microsoft.com/office/powerpoint/2010/main" val="10461609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6858000" cy="457200"/>
          </a:xfrm>
        </p:spPr>
        <p:txBody>
          <a:bodyPr>
            <a:normAutofit fontScale="90000"/>
          </a:bodyPr>
          <a:lstStyle/>
          <a:p>
            <a:pPr algn="ctr"/>
            <a:r>
              <a:rPr lang="en-US" dirty="0" smtClean="0"/>
              <a:t>The </a:t>
            </a:r>
            <a:r>
              <a:rPr lang="en-US" dirty="0" smtClean="0"/>
              <a:t>Present</a:t>
            </a:r>
            <a:endParaRPr lang="en-US" dirty="0"/>
          </a:p>
        </p:txBody>
      </p:sp>
      <p:sp>
        <p:nvSpPr>
          <p:cNvPr id="3" name="Content Placeholder 2"/>
          <p:cNvSpPr>
            <a:spLocks noGrp="1"/>
          </p:cNvSpPr>
          <p:nvPr>
            <p:ph idx="1"/>
          </p:nvPr>
        </p:nvSpPr>
        <p:spPr>
          <a:xfrm>
            <a:off x="457200" y="1085851"/>
            <a:ext cx="8229600" cy="3943349"/>
          </a:xfrm>
        </p:spPr>
        <p:txBody>
          <a:bodyPr>
            <a:normAutofit/>
          </a:bodyPr>
          <a:lstStyle/>
          <a:p>
            <a:pPr marL="0" indent="0">
              <a:buNone/>
            </a:pPr>
            <a:endParaRPr lang="en-US" sz="1600" dirty="0" smtClean="0">
              <a:solidFill>
                <a:schemeClr val="accent5">
                  <a:lumMod val="50000"/>
                </a:schemeClr>
              </a:solidFill>
            </a:endParaRPr>
          </a:p>
          <a:p>
            <a:pPr>
              <a:buFont typeface="Wingdings" panose="05000000000000000000" pitchFamily="2" charset="2"/>
              <a:buChar char="§"/>
            </a:pPr>
            <a:r>
              <a:rPr lang="en-US" sz="1600" b="1" i="1" dirty="0" smtClean="0">
                <a:solidFill>
                  <a:schemeClr val="accent5">
                    <a:lumMod val="50000"/>
                  </a:schemeClr>
                </a:solidFill>
              </a:rPr>
              <a:t>New York City Federal Court Suit</a:t>
            </a:r>
          </a:p>
          <a:p>
            <a:pPr marL="0" indent="0">
              <a:buNone/>
            </a:pPr>
            <a:endParaRPr lang="en-US" sz="1600" b="1" i="1" dirty="0" smtClean="0">
              <a:solidFill>
                <a:schemeClr val="accent5">
                  <a:lumMod val="50000"/>
                </a:schemeClr>
              </a:solidFill>
            </a:endParaRPr>
          </a:p>
          <a:p>
            <a:pPr>
              <a:buFontTx/>
              <a:buChar char="-"/>
            </a:pPr>
            <a:r>
              <a:rPr lang="en-US" sz="1600" dirty="0" smtClean="0">
                <a:solidFill>
                  <a:schemeClr val="accent5">
                    <a:lumMod val="50000"/>
                  </a:schemeClr>
                </a:solidFill>
              </a:rPr>
              <a:t>In March 2018, the parties asked court to defer personal jurisdiction challenges until after the defendants’ motion to dismiss is addressed.</a:t>
            </a:r>
          </a:p>
          <a:p>
            <a:pPr>
              <a:buFontTx/>
              <a:buChar char="-"/>
            </a:pPr>
            <a:endParaRPr lang="en-US" sz="1600" dirty="0" smtClean="0">
              <a:solidFill>
                <a:schemeClr val="accent5">
                  <a:lumMod val="50000"/>
                </a:schemeClr>
              </a:solidFill>
            </a:endParaRPr>
          </a:p>
          <a:p>
            <a:pPr>
              <a:buFontTx/>
              <a:buChar char="-"/>
            </a:pPr>
            <a:r>
              <a:rPr lang="en-US" sz="1600" dirty="0" smtClean="0">
                <a:solidFill>
                  <a:schemeClr val="accent5">
                    <a:lumMod val="50000"/>
                  </a:schemeClr>
                </a:solidFill>
              </a:rPr>
              <a:t>On 7/19/18, Judge Keenan granted defendant fossil fuel companies’  motion </a:t>
            </a:r>
            <a:r>
              <a:rPr lang="en-US" sz="1600" dirty="0">
                <a:solidFill>
                  <a:schemeClr val="accent5">
                    <a:lumMod val="50000"/>
                  </a:schemeClr>
                </a:solidFill>
              </a:rPr>
              <a:t>to </a:t>
            </a:r>
            <a:r>
              <a:rPr lang="en-US" sz="1600" dirty="0" smtClean="0">
                <a:solidFill>
                  <a:schemeClr val="accent5">
                    <a:lumMod val="50000"/>
                  </a:schemeClr>
                </a:solidFill>
              </a:rPr>
              <a:t>dismiss, finding the private causes of action were displaced by the CAA and the “problems” were for the legislative and executive branches to address:</a:t>
            </a:r>
          </a:p>
          <a:p>
            <a:pPr marL="457200" lvl="1" indent="0">
              <a:buNone/>
            </a:pPr>
            <a:endParaRPr lang="en-US" sz="2800" dirty="0">
              <a:solidFill>
                <a:schemeClr val="accent5">
                  <a:lumMod val="50000"/>
                </a:schemeClr>
              </a:solidFill>
            </a:endParaRPr>
          </a:p>
        </p:txBody>
      </p:sp>
    </p:spTree>
    <p:extLst>
      <p:ext uri="{BB962C8B-B14F-4D97-AF65-F5344CB8AC3E}">
        <p14:creationId xmlns:p14="http://schemas.microsoft.com/office/powerpoint/2010/main" val="33367487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6858000" cy="457200"/>
          </a:xfrm>
        </p:spPr>
        <p:txBody>
          <a:bodyPr>
            <a:normAutofit fontScale="90000"/>
          </a:bodyPr>
          <a:lstStyle/>
          <a:p>
            <a:pPr algn="ctr"/>
            <a:r>
              <a:rPr lang="en-US" dirty="0" smtClean="0"/>
              <a:t>The </a:t>
            </a:r>
            <a:r>
              <a:rPr lang="en-US" dirty="0" smtClean="0"/>
              <a:t>Present</a:t>
            </a:r>
            <a:endParaRPr lang="en-US" dirty="0"/>
          </a:p>
        </p:txBody>
      </p:sp>
      <p:sp>
        <p:nvSpPr>
          <p:cNvPr id="3" name="Content Placeholder 2"/>
          <p:cNvSpPr>
            <a:spLocks noGrp="1"/>
          </p:cNvSpPr>
          <p:nvPr>
            <p:ph idx="1"/>
          </p:nvPr>
        </p:nvSpPr>
        <p:spPr>
          <a:xfrm>
            <a:off x="457200" y="1295401"/>
            <a:ext cx="8229600" cy="3333749"/>
          </a:xfrm>
        </p:spPr>
        <p:txBody>
          <a:bodyPr>
            <a:normAutofit fontScale="47500" lnSpcReduction="20000"/>
          </a:bodyPr>
          <a:lstStyle/>
          <a:p>
            <a:pPr marL="0" indent="0">
              <a:buNone/>
            </a:pPr>
            <a:endParaRPr lang="en-US" dirty="0" smtClean="0">
              <a:solidFill>
                <a:schemeClr val="accent5">
                  <a:lumMod val="50000"/>
                </a:schemeClr>
              </a:solidFill>
            </a:endParaRPr>
          </a:p>
          <a:p>
            <a:pPr>
              <a:buFont typeface="Wingdings" panose="05000000000000000000" pitchFamily="2" charset="2"/>
              <a:buChar char="§"/>
            </a:pPr>
            <a:r>
              <a:rPr lang="en-US" sz="3300" b="1" i="1" dirty="0" smtClean="0">
                <a:solidFill>
                  <a:schemeClr val="accent5">
                    <a:lumMod val="50000"/>
                  </a:schemeClr>
                </a:solidFill>
              </a:rPr>
              <a:t> King County, Washington Federal Suit</a:t>
            </a:r>
          </a:p>
          <a:p>
            <a:pPr marL="0" indent="0">
              <a:buNone/>
            </a:pPr>
            <a:endParaRPr lang="en-US" sz="3300" b="1" i="1" dirty="0" smtClean="0">
              <a:solidFill>
                <a:schemeClr val="accent5">
                  <a:lumMod val="50000"/>
                </a:schemeClr>
              </a:solidFill>
            </a:endParaRPr>
          </a:p>
          <a:p>
            <a:pPr>
              <a:buFontTx/>
              <a:buChar char="-"/>
            </a:pPr>
            <a:r>
              <a:rPr lang="en-US" sz="3300" dirty="0" smtClean="0">
                <a:solidFill>
                  <a:schemeClr val="accent5">
                    <a:lumMod val="50000"/>
                  </a:schemeClr>
                </a:solidFill>
              </a:rPr>
              <a:t>Motion to Dismiss for failure to state a claim filed on 7/27/18 by all defendants arguing, </a:t>
            </a:r>
            <a:r>
              <a:rPr lang="en-US" sz="3300" i="1" dirty="0" smtClean="0">
                <a:solidFill>
                  <a:schemeClr val="accent5">
                    <a:lumMod val="50000"/>
                  </a:schemeClr>
                </a:solidFill>
              </a:rPr>
              <a:t>inter alia</a:t>
            </a:r>
            <a:r>
              <a:rPr lang="en-US" sz="3300" b="1" i="1" dirty="0" smtClean="0">
                <a:solidFill>
                  <a:schemeClr val="accent5">
                    <a:lumMod val="50000"/>
                  </a:schemeClr>
                </a:solidFill>
              </a:rPr>
              <a:t>, </a:t>
            </a:r>
            <a:r>
              <a:rPr lang="en-US" sz="3300" dirty="0" smtClean="0">
                <a:solidFill>
                  <a:schemeClr val="accent5">
                    <a:lumMod val="50000"/>
                  </a:schemeClr>
                </a:solidFill>
              </a:rPr>
              <a:t>CAA displaces private cause of action.</a:t>
            </a:r>
          </a:p>
          <a:p>
            <a:pPr marL="0" indent="0">
              <a:buNone/>
            </a:pPr>
            <a:endParaRPr lang="en-US" sz="3300" dirty="0">
              <a:solidFill>
                <a:schemeClr val="accent5">
                  <a:lumMod val="50000"/>
                </a:schemeClr>
              </a:solidFill>
            </a:endParaRPr>
          </a:p>
          <a:p>
            <a:pPr>
              <a:buFontTx/>
              <a:buChar char="-"/>
            </a:pPr>
            <a:r>
              <a:rPr lang="en-US" sz="3300" dirty="0" smtClean="0">
                <a:solidFill>
                  <a:schemeClr val="accent5">
                    <a:lumMod val="50000"/>
                  </a:schemeClr>
                </a:solidFill>
              </a:rPr>
              <a:t>Motion to Dismiss for lack of personal jurisdiction filed by BP, Chevron and </a:t>
            </a:r>
            <a:r>
              <a:rPr lang="en-US" sz="3300" dirty="0" err="1" smtClean="0">
                <a:solidFill>
                  <a:schemeClr val="accent5">
                    <a:lumMod val="50000"/>
                  </a:schemeClr>
                </a:solidFill>
              </a:rPr>
              <a:t>CononoPhillips</a:t>
            </a:r>
            <a:r>
              <a:rPr lang="en-US" sz="3300" dirty="0" smtClean="0">
                <a:solidFill>
                  <a:schemeClr val="accent5">
                    <a:lumMod val="50000"/>
                  </a:schemeClr>
                </a:solidFill>
              </a:rPr>
              <a:t>.</a:t>
            </a:r>
          </a:p>
          <a:p>
            <a:pPr marL="0" indent="0">
              <a:buNone/>
            </a:pPr>
            <a:endParaRPr lang="en-US" sz="3300" dirty="0" smtClean="0">
              <a:solidFill>
                <a:schemeClr val="accent5">
                  <a:lumMod val="50000"/>
                </a:schemeClr>
              </a:solidFill>
            </a:endParaRPr>
          </a:p>
          <a:p>
            <a:pPr>
              <a:buFontTx/>
              <a:buChar char="-"/>
            </a:pPr>
            <a:r>
              <a:rPr lang="en-US" sz="3300" dirty="0" smtClean="0">
                <a:solidFill>
                  <a:schemeClr val="accent5">
                    <a:lumMod val="50000"/>
                  </a:schemeClr>
                </a:solidFill>
              </a:rPr>
              <a:t>County’s responses to all Motions due on 9/14/18 and defendants’ replies due on 10/5/18.</a:t>
            </a:r>
          </a:p>
          <a:p>
            <a:pPr marL="0" indent="0">
              <a:buNone/>
            </a:pPr>
            <a:endParaRPr lang="en-US" sz="3300" dirty="0" smtClean="0">
              <a:solidFill>
                <a:schemeClr val="accent5">
                  <a:lumMod val="50000"/>
                </a:schemeClr>
              </a:solidFill>
            </a:endParaRPr>
          </a:p>
          <a:p>
            <a:pPr>
              <a:buFontTx/>
              <a:buChar char="-"/>
            </a:pPr>
            <a:r>
              <a:rPr lang="en-US" sz="3300" b="1" dirty="0" smtClean="0">
                <a:solidFill>
                  <a:schemeClr val="accent5">
                    <a:lumMod val="50000"/>
                  </a:schemeClr>
                </a:solidFill>
              </a:rPr>
              <a:t>NO</a:t>
            </a:r>
            <a:r>
              <a:rPr lang="en-US" sz="3300" dirty="0" smtClean="0">
                <a:solidFill>
                  <a:schemeClr val="accent5">
                    <a:lumMod val="50000"/>
                  </a:schemeClr>
                </a:solidFill>
              </a:rPr>
              <a:t> motion for remand to state court has been filed by the County?</a:t>
            </a:r>
          </a:p>
          <a:p>
            <a:pPr>
              <a:buFontTx/>
              <a:buChar char="-"/>
            </a:pPr>
            <a:endParaRPr lang="en-US" sz="3300" dirty="0" smtClean="0">
              <a:solidFill>
                <a:schemeClr val="accent5">
                  <a:lumMod val="50000"/>
                </a:schemeClr>
              </a:solidFill>
            </a:endParaRPr>
          </a:p>
          <a:p>
            <a:pPr>
              <a:buFontTx/>
              <a:buChar char="-"/>
            </a:pPr>
            <a:endParaRPr lang="en-US" sz="3300" dirty="0" smtClean="0">
              <a:solidFill>
                <a:schemeClr val="accent5">
                  <a:lumMod val="50000"/>
                </a:schemeClr>
              </a:solidFill>
            </a:endParaRPr>
          </a:p>
          <a:p>
            <a:pPr marL="0" indent="0">
              <a:buNone/>
            </a:pPr>
            <a:endParaRPr lang="en-US" b="1" i="1" dirty="0" smtClean="0">
              <a:solidFill>
                <a:schemeClr val="accent5">
                  <a:lumMod val="50000"/>
                </a:schemeClr>
              </a:solidFill>
            </a:endParaRPr>
          </a:p>
        </p:txBody>
      </p:sp>
    </p:spTree>
    <p:extLst>
      <p:ext uri="{BB962C8B-B14F-4D97-AF65-F5344CB8AC3E}">
        <p14:creationId xmlns:p14="http://schemas.microsoft.com/office/powerpoint/2010/main" val="39960928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6858000" cy="457200"/>
          </a:xfrm>
        </p:spPr>
        <p:txBody>
          <a:bodyPr>
            <a:normAutofit fontScale="90000"/>
          </a:bodyPr>
          <a:lstStyle/>
          <a:p>
            <a:pPr algn="ctr"/>
            <a:r>
              <a:rPr lang="en-US" dirty="0" smtClean="0"/>
              <a:t>The </a:t>
            </a:r>
            <a:r>
              <a:rPr lang="en-US" dirty="0" smtClean="0"/>
              <a:t>Present</a:t>
            </a:r>
            <a:endParaRPr lang="en-US" dirty="0"/>
          </a:p>
        </p:txBody>
      </p:sp>
      <p:sp>
        <p:nvSpPr>
          <p:cNvPr id="3" name="Content Placeholder 2"/>
          <p:cNvSpPr>
            <a:spLocks noGrp="1"/>
          </p:cNvSpPr>
          <p:nvPr>
            <p:ph idx="1"/>
          </p:nvPr>
        </p:nvSpPr>
        <p:spPr>
          <a:xfrm>
            <a:off x="457200" y="1295401"/>
            <a:ext cx="8229600" cy="3333749"/>
          </a:xfrm>
        </p:spPr>
        <p:txBody>
          <a:bodyPr>
            <a:normAutofit/>
          </a:bodyPr>
          <a:lstStyle/>
          <a:p>
            <a:pPr marL="0" indent="0">
              <a:buNone/>
            </a:pPr>
            <a:endParaRPr lang="en-US" dirty="0" smtClean="0">
              <a:solidFill>
                <a:schemeClr val="accent5">
                  <a:lumMod val="50000"/>
                </a:schemeClr>
              </a:solidFill>
            </a:endParaRPr>
          </a:p>
          <a:p>
            <a:pPr>
              <a:buFont typeface="Wingdings" panose="05000000000000000000" pitchFamily="2" charset="2"/>
              <a:buChar char="§"/>
            </a:pPr>
            <a:r>
              <a:rPr lang="en-US" sz="2200" b="1" i="1" dirty="0" smtClean="0">
                <a:solidFill>
                  <a:schemeClr val="accent5">
                    <a:lumMod val="50000"/>
                  </a:schemeClr>
                </a:solidFill>
              </a:rPr>
              <a:t> City of Baltimore, MD Federal Suit</a:t>
            </a:r>
          </a:p>
          <a:p>
            <a:pPr marL="0" indent="0">
              <a:buNone/>
            </a:pPr>
            <a:endParaRPr lang="en-US" sz="2200" dirty="0">
              <a:solidFill>
                <a:schemeClr val="accent5">
                  <a:lumMod val="50000"/>
                </a:schemeClr>
              </a:solidFill>
            </a:endParaRPr>
          </a:p>
          <a:p>
            <a:pPr>
              <a:buFontTx/>
              <a:buChar char="-"/>
            </a:pPr>
            <a:r>
              <a:rPr lang="en-US" sz="2200" dirty="0" smtClean="0">
                <a:solidFill>
                  <a:schemeClr val="accent5">
                    <a:lumMod val="50000"/>
                  </a:schemeClr>
                </a:solidFill>
              </a:rPr>
              <a:t>Notice of Removal to Federal Court filed by defendants on 7/31/18.</a:t>
            </a:r>
          </a:p>
          <a:p>
            <a:pPr marL="0" indent="0">
              <a:buNone/>
            </a:pPr>
            <a:endParaRPr lang="en-US" sz="2200" dirty="0">
              <a:solidFill>
                <a:schemeClr val="accent5">
                  <a:lumMod val="50000"/>
                </a:schemeClr>
              </a:solidFill>
            </a:endParaRPr>
          </a:p>
          <a:p>
            <a:pPr>
              <a:buFontTx/>
              <a:buChar char="-"/>
            </a:pPr>
            <a:r>
              <a:rPr lang="en-US" sz="2200" dirty="0" smtClean="0">
                <a:solidFill>
                  <a:schemeClr val="accent5">
                    <a:lumMod val="50000"/>
                  </a:schemeClr>
                </a:solidFill>
              </a:rPr>
              <a:t>No motions to dismiss or to remand have yet been filed.  </a:t>
            </a:r>
          </a:p>
          <a:p>
            <a:pPr>
              <a:buFontTx/>
              <a:buChar char="-"/>
            </a:pPr>
            <a:endParaRPr lang="en-US" sz="3300" dirty="0" smtClean="0">
              <a:solidFill>
                <a:schemeClr val="accent5">
                  <a:lumMod val="50000"/>
                </a:schemeClr>
              </a:solidFill>
            </a:endParaRPr>
          </a:p>
          <a:p>
            <a:pPr marL="0" indent="0">
              <a:buNone/>
            </a:pPr>
            <a:endParaRPr lang="en-US" b="1" i="1" dirty="0" smtClean="0">
              <a:solidFill>
                <a:schemeClr val="accent5">
                  <a:lumMod val="50000"/>
                </a:schemeClr>
              </a:solidFill>
            </a:endParaRPr>
          </a:p>
        </p:txBody>
      </p:sp>
    </p:spTree>
    <p:extLst>
      <p:ext uri="{BB962C8B-B14F-4D97-AF65-F5344CB8AC3E}">
        <p14:creationId xmlns:p14="http://schemas.microsoft.com/office/powerpoint/2010/main" val="5522315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6858000" cy="457200"/>
          </a:xfrm>
        </p:spPr>
        <p:txBody>
          <a:bodyPr>
            <a:normAutofit fontScale="90000"/>
          </a:bodyPr>
          <a:lstStyle/>
          <a:p>
            <a:pPr algn="ctr"/>
            <a:r>
              <a:rPr lang="en-US" dirty="0" smtClean="0"/>
              <a:t>The </a:t>
            </a:r>
            <a:r>
              <a:rPr lang="en-US" dirty="0" smtClean="0"/>
              <a:t>Present</a:t>
            </a:r>
            <a:endParaRPr lang="en-US" dirty="0"/>
          </a:p>
        </p:txBody>
      </p:sp>
      <p:sp>
        <p:nvSpPr>
          <p:cNvPr id="3" name="Content Placeholder 2"/>
          <p:cNvSpPr>
            <a:spLocks noGrp="1"/>
          </p:cNvSpPr>
          <p:nvPr>
            <p:ph idx="1"/>
          </p:nvPr>
        </p:nvSpPr>
        <p:spPr>
          <a:xfrm>
            <a:off x="228600" y="1085850"/>
            <a:ext cx="8686800" cy="3600450"/>
          </a:xfrm>
        </p:spPr>
        <p:txBody>
          <a:bodyPr>
            <a:normAutofit fontScale="47500" lnSpcReduction="20000"/>
          </a:bodyPr>
          <a:lstStyle/>
          <a:p>
            <a:pPr marL="0" indent="0">
              <a:buNone/>
            </a:pPr>
            <a:endParaRPr lang="en-US" b="1" dirty="0">
              <a:solidFill>
                <a:schemeClr val="accent2">
                  <a:lumMod val="75000"/>
                </a:schemeClr>
              </a:solidFill>
            </a:endParaRPr>
          </a:p>
          <a:p>
            <a:pPr>
              <a:buFont typeface="Wingdings" panose="05000000000000000000" pitchFamily="2" charset="2"/>
              <a:buChar char="q"/>
            </a:pPr>
            <a:r>
              <a:rPr lang="en-US" sz="2900" b="1" u="sng" dirty="0" smtClean="0">
                <a:solidFill>
                  <a:schemeClr val="accent5">
                    <a:lumMod val="50000"/>
                  </a:schemeClr>
                </a:solidFill>
              </a:rPr>
              <a:t>Considerations</a:t>
            </a:r>
            <a:r>
              <a:rPr lang="en-US" dirty="0" smtClean="0">
                <a:solidFill>
                  <a:schemeClr val="accent5">
                    <a:lumMod val="50000"/>
                  </a:schemeClr>
                </a:solidFill>
              </a:rPr>
              <a:t>:</a:t>
            </a:r>
          </a:p>
          <a:p>
            <a:pPr marL="0" indent="0">
              <a:buNone/>
            </a:pPr>
            <a:endParaRPr lang="en-US" dirty="0">
              <a:solidFill>
                <a:schemeClr val="accent5">
                  <a:lumMod val="50000"/>
                </a:schemeClr>
              </a:solidFill>
            </a:endParaRPr>
          </a:p>
          <a:p>
            <a:pPr>
              <a:buFont typeface="Wingdings" panose="05000000000000000000" pitchFamily="2" charset="2"/>
              <a:buChar char="§"/>
            </a:pPr>
            <a:r>
              <a:rPr lang="en-US" dirty="0" smtClean="0">
                <a:solidFill>
                  <a:schemeClr val="accent5">
                    <a:lumMod val="50000"/>
                  </a:schemeClr>
                </a:solidFill>
              </a:rPr>
              <a:t>Ideal test </a:t>
            </a:r>
            <a:r>
              <a:rPr lang="en-US" dirty="0">
                <a:solidFill>
                  <a:schemeClr val="accent5">
                    <a:lumMod val="50000"/>
                  </a:schemeClr>
                </a:solidFill>
              </a:rPr>
              <a:t>c</a:t>
            </a:r>
            <a:r>
              <a:rPr lang="en-US" dirty="0" smtClean="0">
                <a:solidFill>
                  <a:schemeClr val="accent5">
                    <a:lumMod val="50000"/>
                  </a:schemeClr>
                </a:solidFill>
              </a:rPr>
              <a:t>ases with distinctly different strategies.</a:t>
            </a:r>
          </a:p>
          <a:p>
            <a:pPr marL="0" indent="0">
              <a:buNone/>
            </a:pPr>
            <a:endParaRPr lang="en-US" dirty="0" smtClean="0">
              <a:solidFill>
                <a:schemeClr val="accent5">
                  <a:lumMod val="50000"/>
                </a:schemeClr>
              </a:solidFill>
            </a:endParaRPr>
          </a:p>
          <a:p>
            <a:pPr>
              <a:buFont typeface="Wingdings" panose="05000000000000000000" pitchFamily="2" charset="2"/>
              <a:buChar char="§"/>
            </a:pPr>
            <a:r>
              <a:rPr lang="en-US" dirty="0" smtClean="0">
                <a:solidFill>
                  <a:schemeClr val="accent5">
                    <a:lumMod val="50000"/>
                  </a:schemeClr>
                </a:solidFill>
              </a:rPr>
              <a:t>Both State and Federal Courts involved.</a:t>
            </a:r>
          </a:p>
          <a:p>
            <a:pPr>
              <a:buFont typeface="Wingdings" panose="05000000000000000000" pitchFamily="2" charset="2"/>
              <a:buChar char="§"/>
            </a:pPr>
            <a:endParaRPr lang="en-US" dirty="0" smtClean="0">
              <a:solidFill>
                <a:schemeClr val="accent5">
                  <a:lumMod val="50000"/>
                </a:schemeClr>
              </a:solidFill>
            </a:endParaRPr>
          </a:p>
          <a:p>
            <a:pPr>
              <a:buFont typeface="Wingdings" panose="05000000000000000000" pitchFamily="2" charset="2"/>
              <a:buChar char="§"/>
            </a:pPr>
            <a:r>
              <a:rPr lang="en-US" dirty="0" smtClean="0">
                <a:solidFill>
                  <a:schemeClr val="accent5">
                    <a:lumMod val="50000"/>
                  </a:schemeClr>
                </a:solidFill>
              </a:rPr>
              <a:t>Will Influence how future climate change litigants approach the issue.</a:t>
            </a:r>
          </a:p>
          <a:p>
            <a:pPr>
              <a:buFont typeface="Wingdings" panose="05000000000000000000" pitchFamily="2" charset="2"/>
              <a:buChar char="§"/>
            </a:pPr>
            <a:endParaRPr lang="en-US" dirty="0" smtClean="0">
              <a:solidFill>
                <a:schemeClr val="accent5">
                  <a:lumMod val="50000"/>
                </a:schemeClr>
              </a:solidFill>
            </a:endParaRPr>
          </a:p>
          <a:p>
            <a:pPr>
              <a:buFont typeface="Wingdings" panose="05000000000000000000" pitchFamily="2" charset="2"/>
              <a:buChar char="§"/>
            </a:pPr>
            <a:r>
              <a:rPr lang="en-US" b="1" dirty="0" smtClean="0">
                <a:solidFill>
                  <a:schemeClr val="accent5">
                    <a:lumMod val="50000"/>
                  </a:schemeClr>
                </a:solidFill>
              </a:rPr>
              <a:t>Potential for contradictory statements </a:t>
            </a:r>
            <a:r>
              <a:rPr lang="en-US" dirty="0" smtClean="0">
                <a:solidFill>
                  <a:schemeClr val="accent5">
                    <a:lumMod val="50000"/>
                  </a:schemeClr>
                </a:solidFill>
              </a:rPr>
              <a:t>by same parties in the different cases, undercutting arguments </a:t>
            </a:r>
            <a:r>
              <a:rPr lang="en-US" b="1" dirty="0" smtClean="0">
                <a:solidFill>
                  <a:schemeClr val="accent5">
                    <a:lumMod val="50000"/>
                  </a:schemeClr>
                </a:solidFill>
              </a:rPr>
              <a:t>AND</a:t>
            </a:r>
            <a:r>
              <a:rPr lang="en-US" dirty="0" smtClean="0">
                <a:solidFill>
                  <a:schemeClr val="accent5">
                    <a:lumMod val="50000"/>
                  </a:schemeClr>
                </a:solidFill>
              </a:rPr>
              <a:t> for conflicting rulings by the Courts.</a:t>
            </a:r>
          </a:p>
          <a:p>
            <a:pPr marL="0" indent="0">
              <a:buNone/>
            </a:pPr>
            <a:endParaRPr lang="en-US" dirty="0" smtClean="0">
              <a:solidFill>
                <a:schemeClr val="accent5">
                  <a:lumMod val="50000"/>
                </a:schemeClr>
              </a:solidFill>
            </a:endParaRPr>
          </a:p>
          <a:p>
            <a:pPr>
              <a:buFont typeface="Wingdings" panose="05000000000000000000" pitchFamily="2" charset="2"/>
              <a:buChar char="§"/>
            </a:pPr>
            <a:r>
              <a:rPr lang="en-US" dirty="0">
                <a:solidFill>
                  <a:schemeClr val="accent5">
                    <a:lumMod val="50000"/>
                  </a:schemeClr>
                </a:solidFill>
              </a:rPr>
              <a:t>M</a:t>
            </a:r>
            <a:r>
              <a:rPr lang="en-US" dirty="0" smtClean="0">
                <a:solidFill>
                  <a:schemeClr val="accent5">
                    <a:lumMod val="50000"/>
                  </a:schemeClr>
                </a:solidFill>
              </a:rPr>
              <a:t>ajor oil company defendants have </a:t>
            </a:r>
            <a:r>
              <a:rPr lang="en-US" b="1" i="1" dirty="0" smtClean="0">
                <a:solidFill>
                  <a:schemeClr val="accent5">
                    <a:lumMod val="50000"/>
                  </a:schemeClr>
                </a:solidFill>
              </a:rPr>
              <a:t>not denied</a:t>
            </a:r>
            <a:r>
              <a:rPr lang="en-US" dirty="0" smtClean="0">
                <a:solidFill>
                  <a:schemeClr val="accent5">
                    <a:lumMod val="50000"/>
                  </a:schemeClr>
                </a:solidFill>
              </a:rPr>
              <a:t> climate change has occurred/is occurring and that it is influenced by GHG’s and mankind’s action. </a:t>
            </a:r>
          </a:p>
          <a:p>
            <a:pPr>
              <a:buFont typeface="Wingdings" panose="05000000000000000000" pitchFamily="2" charset="2"/>
              <a:buChar char="§"/>
            </a:pPr>
            <a:endParaRPr lang="en-US" b="1" dirty="0">
              <a:solidFill>
                <a:schemeClr val="accent5">
                  <a:lumMod val="50000"/>
                </a:schemeClr>
              </a:solidFill>
            </a:endParaRPr>
          </a:p>
          <a:p>
            <a:pPr>
              <a:buFont typeface="Wingdings" panose="05000000000000000000" pitchFamily="2" charset="2"/>
              <a:buChar char="§"/>
            </a:pPr>
            <a:r>
              <a:rPr lang="en-US" b="1" dirty="0" smtClean="0">
                <a:solidFill>
                  <a:schemeClr val="accent5">
                    <a:lumMod val="50000"/>
                  </a:schemeClr>
                </a:solidFill>
              </a:rPr>
              <a:t>However</a:t>
            </a:r>
            <a:r>
              <a:rPr lang="en-US" dirty="0" smtClean="0">
                <a:solidFill>
                  <a:schemeClr val="accent5">
                    <a:lumMod val="50000"/>
                  </a:schemeClr>
                </a:solidFill>
              </a:rPr>
              <a:t>, they argue that the causes of action are preempted by CAA; have not met burden of proof to show defendants’ GHG contributions caused damages alleged, nor in the percentages claimed and that there were other intervening causes. </a:t>
            </a:r>
          </a:p>
          <a:p>
            <a:pPr marL="0" indent="0">
              <a:buNone/>
            </a:pPr>
            <a:endParaRPr lang="en-US" dirty="0" smtClean="0">
              <a:solidFill>
                <a:schemeClr val="accent5">
                  <a:lumMod val="50000"/>
                </a:schemeClr>
              </a:solidFill>
            </a:endParaRPr>
          </a:p>
          <a:p>
            <a:pPr>
              <a:buFont typeface="Wingdings" panose="05000000000000000000" pitchFamily="2" charset="2"/>
              <a:buChar char="§"/>
            </a:pPr>
            <a:r>
              <a:rPr lang="en-US" dirty="0" smtClean="0">
                <a:solidFill>
                  <a:schemeClr val="accent5">
                    <a:lumMod val="50000"/>
                  </a:schemeClr>
                </a:solidFill>
              </a:rPr>
              <a:t>“It’s not a question of whether climate change is real, but whether you can ascribe blame for it.”</a:t>
            </a:r>
          </a:p>
          <a:p>
            <a:pPr marL="0" indent="0">
              <a:buNone/>
            </a:pPr>
            <a:endParaRPr lang="en-US" dirty="0" smtClean="0">
              <a:solidFill>
                <a:schemeClr val="accent5">
                  <a:lumMod val="50000"/>
                </a:schemeClr>
              </a:solidFill>
            </a:endParaRPr>
          </a:p>
        </p:txBody>
      </p:sp>
    </p:spTree>
    <p:extLst>
      <p:ext uri="{BB962C8B-B14F-4D97-AF65-F5344CB8AC3E}">
        <p14:creationId xmlns:p14="http://schemas.microsoft.com/office/powerpoint/2010/main" val="34610449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6858000" cy="457200"/>
          </a:xfrm>
        </p:spPr>
        <p:txBody>
          <a:bodyPr>
            <a:normAutofit fontScale="90000"/>
          </a:bodyPr>
          <a:lstStyle/>
          <a:p>
            <a:pPr algn="ctr"/>
            <a:r>
              <a:rPr lang="en-US" dirty="0" smtClean="0"/>
              <a:t>The Present</a:t>
            </a:r>
            <a:endParaRPr lang="en-US" dirty="0"/>
          </a:p>
        </p:txBody>
      </p:sp>
      <p:sp>
        <p:nvSpPr>
          <p:cNvPr id="3" name="Content Placeholder 2"/>
          <p:cNvSpPr>
            <a:spLocks noGrp="1"/>
          </p:cNvSpPr>
          <p:nvPr>
            <p:ph idx="1"/>
          </p:nvPr>
        </p:nvSpPr>
        <p:spPr>
          <a:xfrm>
            <a:off x="457200" y="1143001"/>
            <a:ext cx="8229600" cy="3486150"/>
          </a:xfrm>
        </p:spPr>
        <p:txBody>
          <a:bodyPr>
            <a:normAutofit fontScale="70000" lnSpcReduction="20000"/>
          </a:bodyPr>
          <a:lstStyle/>
          <a:p>
            <a:pPr>
              <a:buFont typeface="Wingdings" panose="05000000000000000000" pitchFamily="2" charset="2"/>
              <a:buChar char="q"/>
            </a:pPr>
            <a:r>
              <a:rPr lang="en-US" sz="2900" b="1" dirty="0" smtClean="0">
                <a:solidFill>
                  <a:schemeClr val="accent5">
                    <a:lumMod val="50000"/>
                  </a:schemeClr>
                </a:solidFill>
              </a:rPr>
              <a:t>Additional Noteworthy Matters:</a:t>
            </a:r>
          </a:p>
          <a:p>
            <a:pPr marL="0" indent="0">
              <a:buNone/>
            </a:pPr>
            <a:endParaRPr lang="en-US" sz="2900" b="1" dirty="0">
              <a:solidFill>
                <a:schemeClr val="accent5">
                  <a:lumMod val="50000"/>
                </a:schemeClr>
              </a:solidFill>
            </a:endParaRPr>
          </a:p>
          <a:p>
            <a:pPr>
              <a:buFont typeface="Wingdings" panose="05000000000000000000" pitchFamily="2" charset="2"/>
              <a:buChar char="§"/>
            </a:pPr>
            <a:r>
              <a:rPr lang="en-US" sz="2900" b="1" i="1" dirty="0" smtClean="0">
                <a:solidFill>
                  <a:schemeClr val="accent5">
                    <a:lumMod val="50000"/>
                  </a:schemeClr>
                </a:solidFill>
              </a:rPr>
              <a:t>New York &amp; Massachusetts AG Fraud Investigations</a:t>
            </a:r>
            <a:r>
              <a:rPr lang="en-US" sz="2900" b="1" dirty="0" smtClean="0">
                <a:solidFill>
                  <a:schemeClr val="accent5">
                    <a:lumMod val="50000"/>
                  </a:schemeClr>
                </a:solidFill>
              </a:rPr>
              <a:t>:</a:t>
            </a:r>
          </a:p>
          <a:p>
            <a:pPr marL="0" indent="0">
              <a:buNone/>
            </a:pPr>
            <a:endParaRPr lang="en-US" sz="2600" b="1" i="1" dirty="0" smtClean="0">
              <a:solidFill>
                <a:schemeClr val="accent5">
                  <a:lumMod val="50000"/>
                </a:schemeClr>
              </a:solidFill>
            </a:endParaRPr>
          </a:p>
          <a:p>
            <a:pPr>
              <a:buFontTx/>
              <a:buChar char="-"/>
            </a:pPr>
            <a:r>
              <a:rPr lang="en-US" sz="2100" dirty="0" smtClean="0">
                <a:solidFill>
                  <a:schemeClr val="accent5">
                    <a:lumMod val="50000"/>
                  </a:schemeClr>
                </a:solidFill>
              </a:rPr>
              <a:t>NY &amp; MA  Attorney Generals are investigating potential investor “climate fraud” by Exxon.</a:t>
            </a:r>
          </a:p>
          <a:p>
            <a:pPr marL="0" indent="0">
              <a:buNone/>
            </a:pPr>
            <a:endParaRPr lang="en-US" sz="2100" dirty="0" smtClean="0">
              <a:solidFill>
                <a:schemeClr val="accent5">
                  <a:lumMod val="50000"/>
                </a:schemeClr>
              </a:solidFill>
            </a:endParaRPr>
          </a:p>
          <a:p>
            <a:pPr marL="0" indent="0">
              <a:buNone/>
            </a:pPr>
            <a:r>
              <a:rPr lang="en-US" sz="2100" dirty="0">
                <a:solidFill>
                  <a:schemeClr val="accent5">
                    <a:lumMod val="50000"/>
                  </a:schemeClr>
                </a:solidFill>
              </a:rPr>
              <a:t>	</a:t>
            </a:r>
            <a:r>
              <a:rPr lang="en-US" sz="2100" b="1" dirty="0" smtClean="0">
                <a:solidFill>
                  <a:schemeClr val="accent5">
                    <a:lumMod val="50000"/>
                  </a:schemeClr>
                </a:solidFill>
              </a:rPr>
              <a:t>NY</a:t>
            </a:r>
            <a:r>
              <a:rPr lang="en-US" sz="2100" dirty="0" smtClean="0">
                <a:solidFill>
                  <a:schemeClr val="accent5">
                    <a:lumMod val="50000"/>
                  </a:schemeClr>
                </a:solidFill>
              </a:rPr>
              <a:t>: Exxon allegedly used two different accounting methods – one for communicating climate change to the public and another kept private for internal projections.</a:t>
            </a:r>
          </a:p>
          <a:p>
            <a:pPr marL="0" indent="0">
              <a:buNone/>
            </a:pPr>
            <a:endParaRPr lang="en-US" sz="2100" dirty="0" smtClean="0">
              <a:solidFill>
                <a:schemeClr val="accent5">
                  <a:lumMod val="50000"/>
                </a:schemeClr>
              </a:solidFill>
            </a:endParaRPr>
          </a:p>
          <a:p>
            <a:pPr marL="0" indent="0">
              <a:buNone/>
            </a:pPr>
            <a:r>
              <a:rPr lang="en-US" sz="2100" dirty="0">
                <a:solidFill>
                  <a:schemeClr val="accent5">
                    <a:lumMod val="50000"/>
                  </a:schemeClr>
                </a:solidFill>
              </a:rPr>
              <a:t>	</a:t>
            </a:r>
            <a:r>
              <a:rPr lang="en-US" sz="2100" b="1" dirty="0" smtClean="0">
                <a:solidFill>
                  <a:schemeClr val="accent5">
                    <a:lumMod val="50000"/>
                  </a:schemeClr>
                </a:solidFill>
              </a:rPr>
              <a:t>MA</a:t>
            </a:r>
            <a:r>
              <a:rPr lang="en-US" sz="2100" dirty="0" smtClean="0">
                <a:solidFill>
                  <a:schemeClr val="accent5">
                    <a:lumMod val="50000"/>
                  </a:schemeClr>
                </a:solidFill>
              </a:rPr>
              <a:t>: Exxon allegedly deceived investors by failing to divulge potential climate change-related risks to their investments and whether Exxon violated Massachusetts </a:t>
            </a:r>
            <a:r>
              <a:rPr lang="en-US" sz="2100" dirty="0">
                <a:solidFill>
                  <a:schemeClr val="accent5">
                    <a:lumMod val="50000"/>
                  </a:schemeClr>
                </a:solidFill>
              </a:rPr>
              <a:t>c</a:t>
            </a:r>
            <a:r>
              <a:rPr lang="en-US" sz="2100" dirty="0" smtClean="0">
                <a:solidFill>
                  <a:schemeClr val="accent5">
                    <a:lumMod val="50000"/>
                  </a:schemeClr>
                </a:solidFill>
              </a:rPr>
              <a:t>onsumer protection laws by misleading consumers on the impact of its products on climate change.</a:t>
            </a:r>
          </a:p>
          <a:p>
            <a:pPr>
              <a:buFontTx/>
              <a:buChar char="-"/>
            </a:pPr>
            <a:endParaRPr lang="en-US" sz="2500" dirty="0" smtClean="0">
              <a:solidFill>
                <a:schemeClr val="accent5">
                  <a:lumMod val="50000"/>
                </a:schemeClr>
              </a:solidFill>
            </a:endParaRPr>
          </a:p>
        </p:txBody>
      </p:sp>
    </p:spTree>
    <p:extLst>
      <p:ext uri="{BB962C8B-B14F-4D97-AF65-F5344CB8AC3E}">
        <p14:creationId xmlns:p14="http://schemas.microsoft.com/office/powerpoint/2010/main" val="34473958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38150"/>
            <a:ext cx="6858000" cy="457200"/>
          </a:xfrm>
        </p:spPr>
        <p:txBody>
          <a:bodyPr>
            <a:normAutofit fontScale="90000"/>
          </a:bodyPr>
          <a:lstStyle/>
          <a:p>
            <a:pPr algn="ctr"/>
            <a:r>
              <a:rPr lang="en-US" dirty="0" smtClean="0"/>
              <a:t>The </a:t>
            </a:r>
            <a:r>
              <a:rPr lang="en-US" dirty="0" smtClean="0"/>
              <a:t>Present</a:t>
            </a:r>
            <a:endParaRPr lang="en-US" dirty="0"/>
          </a:p>
        </p:txBody>
      </p:sp>
      <p:sp>
        <p:nvSpPr>
          <p:cNvPr id="3" name="Content Placeholder 2"/>
          <p:cNvSpPr>
            <a:spLocks noGrp="1"/>
          </p:cNvSpPr>
          <p:nvPr>
            <p:ph idx="1"/>
          </p:nvPr>
        </p:nvSpPr>
        <p:spPr>
          <a:xfrm>
            <a:off x="457200" y="1085851"/>
            <a:ext cx="8229600" cy="3600449"/>
          </a:xfrm>
        </p:spPr>
        <p:txBody>
          <a:bodyPr>
            <a:normAutofit fontScale="70000" lnSpcReduction="20000"/>
          </a:bodyPr>
          <a:lstStyle/>
          <a:p>
            <a:pPr>
              <a:buFont typeface="Wingdings" panose="05000000000000000000" pitchFamily="2" charset="2"/>
              <a:buChar char="q"/>
            </a:pPr>
            <a:r>
              <a:rPr lang="en-US" sz="3000" b="1" dirty="0" smtClean="0">
                <a:solidFill>
                  <a:schemeClr val="accent5">
                    <a:lumMod val="50000"/>
                  </a:schemeClr>
                </a:solidFill>
              </a:rPr>
              <a:t>Additional Noteworthy Matters: THE CHILDREN’S CASES</a:t>
            </a:r>
          </a:p>
          <a:p>
            <a:pPr marL="0" indent="0">
              <a:buNone/>
            </a:pPr>
            <a:endParaRPr lang="en-US" dirty="0">
              <a:solidFill>
                <a:schemeClr val="accent5">
                  <a:lumMod val="50000"/>
                </a:schemeClr>
              </a:solidFill>
            </a:endParaRPr>
          </a:p>
          <a:p>
            <a:pPr>
              <a:buFont typeface="Wingdings" panose="05000000000000000000" pitchFamily="2" charset="2"/>
              <a:buChar char="§"/>
            </a:pPr>
            <a:r>
              <a:rPr lang="en-US" sz="3300" b="1" i="1" dirty="0" smtClean="0">
                <a:solidFill>
                  <a:schemeClr val="accent5">
                    <a:lumMod val="50000"/>
                  </a:schemeClr>
                </a:solidFill>
              </a:rPr>
              <a:t>Juliana, et al, v. United States</a:t>
            </a:r>
            <a:r>
              <a:rPr lang="en-US" sz="3300" dirty="0" smtClean="0">
                <a:solidFill>
                  <a:schemeClr val="accent5">
                    <a:lumMod val="50000"/>
                  </a:schemeClr>
                </a:solidFill>
              </a:rPr>
              <a:t>, No., 6:15-cv-01517</a:t>
            </a:r>
          </a:p>
          <a:p>
            <a:pPr marL="0" indent="0">
              <a:buNone/>
            </a:pPr>
            <a:endParaRPr lang="en-US" sz="2500" dirty="0">
              <a:solidFill>
                <a:schemeClr val="accent5">
                  <a:lumMod val="50000"/>
                </a:schemeClr>
              </a:solidFill>
            </a:endParaRPr>
          </a:p>
          <a:p>
            <a:pPr>
              <a:buFontTx/>
              <a:buChar char="-"/>
            </a:pPr>
            <a:r>
              <a:rPr lang="en-US" sz="2300" b="1" dirty="0" smtClean="0">
                <a:solidFill>
                  <a:schemeClr val="accent5">
                    <a:lumMod val="50000"/>
                  </a:schemeClr>
                </a:solidFill>
              </a:rPr>
              <a:t>In 2015</a:t>
            </a:r>
            <a:r>
              <a:rPr lang="en-US" sz="2300" dirty="0" smtClean="0">
                <a:solidFill>
                  <a:schemeClr val="accent5">
                    <a:lumMod val="50000"/>
                  </a:schemeClr>
                </a:solidFill>
              </a:rPr>
              <a:t>, twenty-One youth plaintiffs, environmental group “Earth Guardian” and a “Future Generations” plaintiff represented by climate scientist Dr. James Hansen (former director of NASA Goddard Institute for Space Studies), filed suit in 2015 asserting </a:t>
            </a:r>
            <a:r>
              <a:rPr lang="en-US" sz="2300" dirty="0">
                <a:solidFill>
                  <a:schemeClr val="accent5">
                    <a:lumMod val="50000"/>
                  </a:schemeClr>
                </a:solidFill>
              </a:rPr>
              <a:t>Constitutional </a:t>
            </a:r>
            <a:r>
              <a:rPr lang="en-US" sz="2300" dirty="0" smtClean="0">
                <a:solidFill>
                  <a:schemeClr val="accent5">
                    <a:lumMod val="50000"/>
                  </a:schemeClr>
                </a:solidFill>
              </a:rPr>
              <a:t>claims against </a:t>
            </a:r>
            <a:r>
              <a:rPr lang="en-US" sz="2300" dirty="0">
                <a:solidFill>
                  <a:schemeClr val="accent5">
                    <a:lumMod val="50000"/>
                  </a:schemeClr>
                </a:solidFill>
              </a:rPr>
              <a:t>Federal Government for </a:t>
            </a:r>
            <a:r>
              <a:rPr lang="en-US" sz="2300" dirty="0" smtClean="0">
                <a:solidFill>
                  <a:schemeClr val="accent5">
                    <a:lumMod val="50000"/>
                  </a:schemeClr>
                </a:solidFill>
              </a:rPr>
              <a:t>failure </a:t>
            </a:r>
            <a:r>
              <a:rPr lang="en-US" sz="2300" dirty="0">
                <a:solidFill>
                  <a:schemeClr val="accent5">
                    <a:lumMod val="50000"/>
                  </a:schemeClr>
                </a:solidFill>
              </a:rPr>
              <a:t>to </a:t>
            </a:r>
            <a:r>
              <a:rPr lang="en-US" sz="2300" dirty="0" smtClean="0">
                <a:solidFill>
                  <a:schemeClr val="accent5">
                    <a:lumMod val="50000"/>
                  </a:schemeClr>
                </a:solidFill>
              </a:rPr>
              <a:t>reduce carbon dioxide emissions.</a:t>
            </a:r>
          </a:p>
          <a:p>
            <a:pPr marL="0" indent="0">
              <a:buNone/>
            </a:pPr>
            <a:endParaRPr lang="en-US" sz="2300" dirty="0" smtClean="0">
              <a:solidFill>
                <a:schemeClr val="accent5">
                  <a:lumMod val="50000"/>
                </a:schemeClr>
              </a:solidFill>
            </a:endParaRPr>
          </a:p>
          <a:p>
            <a:pPr>
              <a:buFontTx/>
              <a:buChar char="-"/>
            </a:pPr>
            <a:r>
              <a:rPr lang="en-US" sz="2300" b="1" dirty="0" smtClean="0">
                <a:solidFill>
                  <a:schemeClr val="accent5">
                    <a:lumMod val="50000"/>
                  </a:schemeClr>
                </a:solidFill>
              </a:rPr>
              <a:t>Plaintiffs </a:t>
            </a:r>
            <a:r>
              <a:rPr lang="en-US" sz="2300" b="1" dirty="0">
                <a:solidFill>
                  <a:schemeClr val="accent5">
                    <a:lumMod val="50000"/>
                  </a:schemeClr>
                </a:solidFill>
              </a:rPr>
              <a:t>asked the court to compel the defendants to take action to reduce carbon dioxide emissions so that atmospheric CO2 concentrations will be no greater than 350 parts per million by 2100</a:t>
            </a:r>
            <a:r>
              <a:rPr lang="en-US" sz="2300" b="1" dirty="0" smtClean="0">
                <a:solidFill>
                  <a:schemeClr val="accent5">
                    <a:lumMod val="50000"/>
                  </a:schemeClr>
                </a:solidFill>
              </a:rPr>
              <a:t>.</a:t>
            </a:r>
          </a:p>
          <a:p>
            <a:pPr>
              <a:buFontTx/>
              <a:buChar char="-"/>
            </a:pPr>
            <a:endParaRPr lang="en-US" sz="2300" dirty="0" smtClean="0">
              <a:solidFill>
                <a:schemeClr val="accent5">
                  <a:lumMod val="50000"/>
                </a:schemeClr>
              </a:solidFill>
            </a:endParaRPr>
          </a:p>
          <a:p>
            <a:pPr>
              <a:buFontTx/>
              <a:buChar char="-"/>
            </a:pPr>
            <a:endParaRPr lang="en-US" sz="2500" dirty="0">
              <a:solidFill>
                <a:schemeClr val="accent5">
                  <a:lumMod val="50000"/>
                </a:schemeClr>
              </a:solidFill>
            </a:endParaRPr>
          </a:p>
          <a:p>
            <a:pPr>
              <a:buFontTx/>
              <a:buChar char="-"/>
            </a:pPr>
            <a:endParaRPr lang="en-US" sz="2500" dirty="0" smtClean="0">
              <a:solidFill>
                <a:schemeClr val="accent5">
                  <a:lumMod val="50000"/>
                </a:schemeClr>
              </a:solidFill>
            </a:endParaRPr>
          </a:p>
          <a:p>
            <a:pPr marL="0" indent="0">
              <a:buNone/>
            </a:pPr>
            <a:endParaRPr lang="en-US" sz="2500" dirty="0">
              <a:solidFill>
                <a:schemeClr val="accent5">
                  <a:lumMod val="50000"/>
                </a:schemeClr>
              </a:solidFill>
            </a:endParaRPr>
          </a:p>
          <a:p>
            <a:pPr>
              <a:buFontTx/>
              <a:buChar char="-"/>
            </a:pPr>
            <a:endParaRPr lang="en-US" sz="2500" dirty="0" smtClean="0">
              <a:solidFill>
                <a:schemeClr val="accent5">
                  <a:lumMod val="50000"/>
                </a:schemeClr>
              </a:solidFill>
            </a:endParaRPr>
          </a:p>
        </p:txBody>
      </p:sp>
    </p:spTree>
    <p:extLst>
      <p:ext uri="{BB962C8B-B14F-4D97-AF65-F5344CB8AC3E}">
        <p14:creationId xmlns:p14="http://schemas.microsoft.com/office/powerpoint/2010/main" val="3225785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CHILDRENS’ </a:t>
            </a:r>
            <a:r>
              <a:rPr lang="en-US" dirty="0" smtClean="0"/>
              <a:t>CASES</a:t>
            </a:r>
            <a:endParaRPr lang="en-US" dirty="0"/>
          </a:p>
        </p:txBody>
      </p:sp>
      <p:sp>
        <p:nvSpPr>
          <p:cNvPr id="3" name="Content Placeholder 2"/>
          <p:cNvSpPr>
            <a:spLocks noGrp="1"/>
          </p:cNvSpPr>
          <p:nvPr>
            <p:ph idx="1"/>
          </p:nvPr>
        </p:nvSpPr>
        <p:spPr/>
        <p:txBody>
          <a:bodyPr>
            <a:normAutofit fontScale="70000" lnSpcReduction="20000"/>
          </a:bodyPr>
          <a:lstStyle/>
          <a:p>
            <a:pPr>
              <a:buFontTx/>
              <a:buChar char="-"/>
            </a:pPr>
            <a:r>
              <a:rPr lang="en-US" dirty="0">
                <a:solidFill>
                  <a:schemeClr val="accent5">
                    <a:lumMod val="50000"/>
                  </a:schemeClr>
                </a:solidFill>
              </a:rPr>
              <a:t>Alleged nation’s “climate system” was critical to their rights to life, liberty, and property, and that the defendants had violated their substantive due process rights by allowing fossil fuel production, consumption, and combustion at “dangerous levels.” </a:t>
            </a:r>
          </a:p>
          <a:p>
            <a:pPr>
              <a:buFontTx/>
              <a:buChar char="-"/>
            </a:pPr>
            <a:endParaRPr lang="en-US" dirty="0">
              <a:solidFill>
                <a:schemeClr val="accent5">
                  <a:lumMod val="50000"/>
                </a:schemeClr>
              </a:solidFill>
            </a:endParaRPr>
          </a:p>
          <a:p>
            <a:pPr>
              <a:buFontTx/>
              <a:buChar char="-"/>
            </a:pPr>
            <a:r>
              <a:rPr lang="en-US" dirty="0">
                <a:solidFill>
                  <a:schemeClr val="accent5">
                    <a:lumMod val="50000"/>
                  </a:schemeClr>
                </a:solidFill>
              </a:rPr>
              <a:t>Additional Constitutional causes of action: Equal Protection and Ninth Amendment violations (which Plaintiffs said protects “the right to be sustained by our country’s vital natural systems, including our climate system” and violation of the Public Trust Doctrine.</a:t>
            </a:r>
          </a:p>
          <a:p>
            <a:pPr marL="0" indent="0">
              <a:buNone/>
            </a:pPr>
            <a:r>
              <a:rPr lang="en-US" dirty="0">
                <a:solidFill>
                  <a:schemeClr val="accent5">
                    <a:lumMod val="50000"/>
                  </a:schemeClr>
                </a:solidFill>
              </a:rPr>
              <a:t> </a:t>
            </a:r>
          </a:p>
          <a:p>
            <a:pPr>
              <a:buFontTx/>
              <a:buChar char="-"/>
            </a:pPr>
            <a:r>
              <a:rPr lang="en-US" dirty="0">
                <a:solidFill>
                  <a:schemeClr val="accent5">
                    <a:lumMod val="50000"/>
                  </a:schemeClr>
                </a:solidFill>
              </a:rPr>
              <a:t>Court allowed the National Association of Manufacturers (NAM), the American Fuel &amp; Petrochemical Manufacturers (AFPM), and the American Petroleum Institute (API) to intervene as of right.  (</a:t>
            </a:r>
            <a:r>
              <a:rPr lang="en-US" b="1" dirty="0">
                <a:solidFill>
                  <a:schemeClr val="accent5">
                    <a:lumMod val="50000"/>
                  </a:schemeClr>
                </a:solidFill>
              </a:rPr>
              <a:t>Continued </a:t>
            </a:r>
            <a:r>
              <a:rPr lang="en-US" dirty="0">
                <a:solidFill>
                  <a:schemeClr val="accent5">
                    <a:lumMod val="50000"/>
                  </a:schemeClr>
                </a:solidFill>
              </a:rPr>
              <a:t>...)</a:t>
            </a:r>
          </a:p>
          <a:p>
            <a:endParaRPr lang="en-US" dirty="0"/>
          </a:p>
        </p:txBody>
      </p:sp>
    </p:spTree>
    <p:extLst>
      <p:ext uri="{BB962C8B-B14F-4D97-AF65-F5344CB8AC3E}">
        <p14:creationId xmlns:p14="http://schemas.microsoft.com/office/powerpoint/2010/main" val="27658639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38150"/>
            <a:ext cx="6858000" cy="457200"/>
          </a:xfrm>
        </p:spPr>
        <p:txBody>
          <a:bodyPr>
            <a:normAutofit fontScale="90000"/>
          </a:bodyPr>
          <a:lstStyle/>
          <a:p>
            <a:pPr algn="ctr"/>
            <a:endParaRPr lang="en-US" dirty="0"/>
          </a:p>
        </p:txBody>
      </p:sp>
      <p:sp>
        <p:nvSpPr>
          <p:cNvPr id="3" name="Content Placeholder 2"/>
          <p:cNvSpPr>
            <a:spLocks noGrp="1"/>
          </p:cNvSpPr>
          <p:nvPr>
            <p:ph idx="1"/>
          </p:nvPr>
        </p:nvSpPr>
        <p:spPr>
          <a:xfrm>
            <a:off x="304800" y="1123950"/>
            <a:ext cx="8686800" cy="3600450"/>
          </a:xfrm>
        </p:spPr>
        <p:txBody>
          <a:bodyPr>
            <a:normAutofit fontScale="25000" lnSpcReduction="20000"/>
          </a:bodyPr>
          <a:lstStyle/>
          <a:p>
            <a:pPr>
              <a:buFont typeface="Wingdings" panose="05000000000000000000" pitchFamily="2" charset="2"/>
              <a:buChar char="q"/>
            </a:pPr>
            <a:r>
              <a:rPr lang="en-US" sz="4200" b="1" dirty="0" smtClean="0">
                <a:solidFill>
                  <a:schemeClr val="accent5">
                    <a:lumMod val="50000"/>
                  </a:schemeClr>
                </a:solidFill>
              </a:rPr>
              <a:t>Children Cases Continued:</a:t>
            </a:r>
          </a:p>
          <a:p>
            <a:pPr marL="0" indent="0">
              <a:buNone/>
            </a:pPr>
            <a:endParaRPr lang="en-US" sz="4200" dirty="0">
              <a:solidFill>
                <a:schemeClr val="accent5">
                  <a:lumMod val="50000"/>
                </a:schemeClr>
              </a:solidFill>
            </a:endParaRPr>
          </a:p>
          <a:p>
            <a:pPr>
              <a:buFont typeface="Wingdings" panose="05000000000000000000" pitchFamily="2" charset="2"/>
              <a:buChar char="§"/>
            </a:pPr>
            <a:r>
              <a:rPr lang="en-US" sz="4200" b="1" i="1" dirty="0" smtClean="0">
                <a:solidFill>
                  <a:schemeClr val="accent5">
                    <a:lumMod val="50000"/>
                  </a:schemeClr>
                </a:solidFill>
              </a:rPr>
              <a:t>Juliana, et al, v. United States</a:t>
            </a:r>
            <a:r>
              <a:rPr lang="en-US" sz="4200" b="1" dirty="0" smtClean="0">
                <a:solidFill>
                  <a:schemeClr val="accent5">
                    <a:lumMod val="50000"/>
                  </a:schemeClr>
                </a:solidFill>
              </a:rPr>
              <a:t>,</a:t>
            </a:r>
            <a:r>
              <a:rPr lang="en-US" sz="4200" dirty="0" smtClean="0">
                <a:solidFill>
                  <a:schemeClr val="accent5">
                    <a:lumMod val="50000"/>
                  </a:schemeClr>
                </a:solidFill>
              </a:rPr>
              <a:t> </a:t>
            </a:r>
            <a:r>
              <a:rPr lang="en-US" sz="4200" b="1" dirty="0" smtClean="0">
                <a:solidFill>
                  <a:schemeClr val="accent5">
                    <a:lumMod val="50000"/>
                  </a:schemeClr>
                </a:solidFill>
              </a:rPr>
              <a:t>No., 6:15-cv-01517</a:t>
            </a:r>
          </a:p>
          <a:p>
            <a:pPr marL="0" indent="0">
              <a:buNone/>
            </a:pPr>
            <a:endParaRPr lang="en-US" dirty="0">
              <a:solidFill>
                <a:schemeClr val="accent5">
                  <a:lumMod val="50000"/>
                </a:schemeClr>
              </a:solidFill>
            </a:endParaRPr>
          </a:p>
          <a:p>
            <a:pPr marL="0" indent="0">
              <a:buNone/>
            </a:pPr>
            <a:r>
              <a:rPr lang="en-US" dirty="0" smtClean="0">
                <a:solidFill>
                  <a:schemeClr val="accent5">
                    <a:lumMod val="50000"/>
                  </a:schemeClr>
                </a:solidFill>
              </a:rPr>
              <a:t>-</a:t>
            </a:r>
            <a:r>
              <a:rPr lang="en-US" sz="5200" b="1" dirty="0">
                <a:solidFill>
                  <a:schemeClr val="accent5">
                    <a:lumMod val="50000"/>
                  </a:schemeClr>
                </a:solidFill>
              </a:rPr>
              <a:t>In </a:t>
            </a:r>
            <a:r>
              <a:rPr lang="en-US" sz="5200" b="1" dirty="0" smtClean="0">
                <a:solidFill>
                  <a:schemeClr val="accent5">
                    <a:lumMod val="50000"/>
                  </a:schemeClr>
                </a:solidFill>
              </a:rPr>
              <a:t>its Motion </a:t>
            </a:r>
            <a:r>
              <a:rPr lang="en-US" sz="5200" b="1" dirty="0">
                <a:solidFill>
                  <a:schemeClr val="accent5">
                    <a:lumMod val="50000"/>
                  </a:schemeClr>
                </a:solidFill>
              </a:rPr>
              <a:t>to Dismiss</a:t>
            </a:r>
            <a:r>
              <a:rPr lang="en-US" sz="5200" b="1" dirty="0" smtClean="0">
                <a:solidFill>
                  <a:schemeClr val="accent5">
                    <a:lumMod val="50000"/>
                  </a:schemeClr>
                </a:solidFill>
              </a:rPr>
              <a:t>, the </a:t>
            </a:r>
            <a:r>
              <a:rPr lang="en-US" sz="5200" b="1" dirty="0">
                <a:solidFill>
                  <a:schemeClr val="accent5">
                    <a:lumMod val="50000"/>
                  </a:schemeClr>
                </a:solidFill>
              </a:rPr>
              <a:t>U.S. </a:t>
            </a:r>
            <a:r>
              <a:rPr lang="en-US" sz="5200" b="1" dirty="0" smtClean="0">
                <a:solidFill>
                  <a:schemeClr val="accent5">
                    <a:lumMod val="50000"/>
                  </a:schemeClr>
                </a:solidFill>
              </a:rPr>
              <a:t>contended</a:t>
            </a:r>
            <a:r>
              <a:rPr lang="en-US" sz="5200" dirty="0">
                <a:solidFill>
                  <a:schemeClr val="accent5">
                    <a:lumMod val="50000"/>
                  </a:schemeClr>
                </a:solidFill>
              </a:rPr>
              <a:t> </a:t>
            </a:r>
            <a:r>
              <a:rPr lang="en-US" sz="5200" dirty="0" smtClean="0">
                <a:solidFill>
                  <a:schemeClr val="accent5">
                    <a:lumMod val="50000"/>
                  </a:schemeClr>
                </a:solidFill>
              </a:rPr>
              <a:t>that </a:t>
            </a:r>
            <a:r>
              <a:rPr lang="en-US" sz="5200" dirty="0">
                <a:solidFill>
                  <a:schemeClr val="accent5">
                    <a:lumMod val="50000"/>
                  </a:schemeClr>
                </a:solidFill>
              </a:rPr>
              <a:t>the plaintiffs lacked standing because they had not alleged a particularized harm that was traceable to defendants’ actions. The U.S. also said the alleged injuries were not </a:t>
            </a:r>
            <a:r>
              <a:rPr lang="en-US" sz="5200" dirty="0" err="1">
                <a:solidFill>
                  <a:schemeClr val="accent5">
                    <a:lumMod val="50000"/>
                  </a:schemeClr>
                </a:solidFill>
              </a:rPr>
              <a:t>redressable</a:t>
            </a:r>
            <a:r>
              <a:rPr lang="en-US" sz="5200" dirty="0">
                <a:solidFill>
                  <a:schemeClr val="accent5">
                    <a:lumMod val="50000"/>
                  </a:schemeClr>
                </a:solidFill>
              </a:rPr>
              <a:t> and that the plaintiffs’ claims raised separation of powers issues. The U.S. </a:t>
            </a:r>
            <a:r>
              <a:rPr lang="en-US" sz="5200" dirty="0" smtClean="0">
                <a:solidFill>
                  <a:schemeClr val="accent5">
                    <a:lumMod val="50000"/>
                  </a:schemeClr>
                </a:solidFill>
              </a:rPr>
              <a:t>further </a:t>
            </a:r>
            <a:r>
              <a:rPr lang="en-US" sz="5200" dirty="0">
                <a:solidFill>
                  <a:schemeClr val="accent5">
                    <a:lumMod val="50000"/>
                  </a:schemeClr>
                </a:solidFill>
              </a:rPr>
              <a:t>argued that Future Generations had alleged no injury in fact. In addition, the U.S. said the plaintiffs had not stated a constitutional claim and that federal courts lacked jurisdiction over public trust doctrine lawsuits because such claims arise under state law.</a:t>
            </a:r>
          </a:p>
          <a:p>
            <a:pPr marL="0" indent="0">
              <a:buNone/>
            </a:pPr>
            <a:endParaRPr lang="en-US" sz="5200" dirty="0" smtClean="0">
              <a:solidFill>
                <a:schemeClr val="accent5">
                  <a:lumMod val="50000"/>
                </a:schemeClr>
              </a:solidFill>
            </a:endParaRPr>
          </a:p>
          <a:p>
            <a:pPr marL="0" indent="0">
              <a:buNone/>
            </a:pPr>
            <a:r>
              <a:rPr lang="en-US" sz="5200" b="1" dirty="0" smtClean="0">
                <a:solidFill>
                  <a:schemeClr val="accent5">
                    <a:lumMod val="50000"/>
                  </a:schemeClr>
                </a:solidFill>
              </a:rPr>
              <a:t>In 2016</a:t>
            </a:r>
            <a:r>
              <a:rPr lang="en-US" sz="5200" dirty="0" smtClean="0">
                <a:solidFill>
                  <a:schemeClr val="accent5">
                    <a:lumMod val="50000"/>
                  </a:schemeClr>
                </a:solidFill>
              </a:rPr>
              <a:t>, </a:t>
            </a:r>
            <a:r>
              <a:rPr lang="en-US" sz="5200" b="1" dirty="0" smtClean="0">
                <a:solidFill>
                  <a:schemeClr val="accent5">
                    <a:lumMod val="50000"/>
                  </a:schemeClr>
                </a:solidFill>
              </a:rPr>
              <a:t>the District Court </a:t>
            </a:r>
            <a:r>
              <a:rPr lang="en-US" sz="5200" b="1" dirty="0">
                <a:solidFill>
                  <a:schemeClr val="accent5">
                    <a:lumMod val="50000"/>
                  </a:schemeClr>
                </a:solidFill>
              </a:rPr>
              <a:t>held that the action w</a:t>
            </a:r>
            <a:r>
              <a:rPr lang="en-US" sz="5200" b="1" dirty="0" smtClean="0">
                <a:solidFill>
                  <a:schemeClr val="accent5">
                    <a:lumMod val="50000"/>
                  </a:schemeClr>
                </a:solidFill>
              </a:rPr>
              <a:t>as justiciable </a:t>
            </a:r>
            <a:r>
              <a:rPr lang="en-US" sz="5200" dirty="0" smtClean="0">
                <a:solidFill>
                  <a:schemeClr val="accent5">
                    <a:lumMod val="50000"/>
                  </a:schemeClr>
                </a:solidFill>
              </a:rPr>
              <a:t>because </a:t>
            </a:r>
            <a:r>
              <a:rPr lang="en-US" sz="5200" dirty="0">
                <a:solidFill>
                  <a:schemeClr val="accent5">
                    <a:lumMod val="50000"/>
                  </a:schemeClr>
                </a:solidFill>
              </a:rPr>
              <a:t>it asked the court to determine whether defendants had </a:t>
            </a:r>
            <a:r>
              <a:rPr lang="en-US" sz="5200" dirty="0" smtClean="0">
                <a:solidFill>
                  <a:schemeClr val="accent5">
                    <a:lumMod val="50000"/>
                  </a:schemeClr>
                </a:solidFill>
              </a:rPr>
              <a:t>violated the </a:t>
            </a:r>
            <a:r>
              <a:rPr lang="en-US" sz="5200" dirty="0">
                <a:solidFill>
                  <a:schemeClr val="accent5">
                    <a:lumMod val="50000"/>
                  </a:schemeClr>
                </a:solidFill>
              </a:rPr>
              <a:t>plaintiffs’ constitutional </a:t>
            </a:r>
            <a:r>
              <a:rPr lang="en-US" sz="5200" dirty="0" smtClean="0">
                <a:solidFill>
                  <a:schemeClr val="accent5">
                    <a:lumMod val="50000"/>
                  </a:schemeClr>
                </a:solidFill>
              </a:rPr>
              <a:t>rights</a:t>
            </a:r>
            <a:r>
              <a:rPr lang="en-US" sz="5200" dirty="0">
                <a:solidFill>
                  <a:schemeClr val="accent5">
                    <a:lumMod val="50000"/>
                  </a:schemeClr>
                </a:solidFill>
              </a:rPr>
              <a:t>.</a:t>
            </a:r>
            <a:r>
              <a:rPr lang="en-US" sz="5200" dirty="0" smtClean="0">
                <a:solidFill>
                  <a:schemeClr val="accent5">
                    <a:lumMod val="50000"/>
                  </a:schemeClr>
                </a:solidFill>
              </a:rPr>
              <a:t> The </a:t>
            </a:r>
            <a:r>
              <a:rPr lang="en-US" sz="5200" dirty="0">
                <a:solidFill>
                  <a:schemeClr val="accent5">
                    <a:lumMod val="50000"/>
                  </a:schemeClr>
                </a:solidFill>
              </a:rPr>
              <a:t>court also concluded </a:t>
            </a:r>
            <a:r>
              <a:rPr lang="en-US" sz="5200" dirty="0" smtClean="0">
                <a:solidFill>
                  <a:schemeClr val="accent5">
                    <a:lumMod val="50000"/>
                  </a:schemeClr>
                </a:solidFill>
              </a:rPr>
              <a:t>that </a:t>
            </a:r>
            <a:r>
              <a:rPr lang="en-US" sz="5200" dirty="0">
                <a:solidFill>
                  <a:schemeClr val="accent5">
                    <a:lumMod val="50000"/>
                  </a:schemeClr>
                </a:solidFill>
              </a:rPr>
              <a:t>plaintiffs had adequately alleged standing to </a:t>
            </a:r>
            <a:r>
              <a:rPr lang="en-US" sz="5200" dirty="0" smtClean="0">
                <a:solidFill>
                  <a:schemeClr val="accent5">
                    <a:lumMod val="50000"/>
                  </a:schemeClr>
                </a:solidFill>
              </a:rPr>
              <a:t>sue and a </a:t>
            </a:r>
            <a:r>
              <a:rPr lang="en-US" sz="5200" dirty="0">
                <a:solidFill>
                  <a:schemeClr val="accent5">
                    <a:lumMod val="50000"/>
                  </a:schemeClr>
                </a:solidFill>
              </a:rPr>
              <a:t>due process </a:t>
            </a:r>
            <a:r>
              <a:rPr lang="en-US" sz="5200" dirty="0" smtClean="0">
                <a:solidFill>
                  <a:schemeClr val="accent5">
                    <a:lumMod val="50000"/>
                  </a:schemeClr>
                </a:solidFill>
              </a:rPr>
              <a:t>claim. </a:t>
            </a:r>
            <a:r>
              <a:rPr lang="en-US" sz="5200" b="1" dirty="0" smtClean="0">
                <a:solidFill>
                  <a:schemeClr val="accent5">
                    <a:lumMod val="50000"/>
                  </a:schemeClr>
                </a:solidFill>
              </a:rPr>
              <a:t>The </a:t>
            </a:r>
            <a:r>
              <a:rPr lang="en-US" sz="5200" b="1" dirty="0">
                <a:solidFill>
                  <a:schemeClr val="accent5">
                    <a:lumMod val="50000"/>
                  </a:schemeClr>
                </a:solidFill>
              </a:rPr>
              <a:t>court said that it was not necessary to determine whether the atmosphere was a public trust asset because the plaintiffs had also alleged the claim in connection with the territorial sea, to which the Supreme Court had said “[t]</a:t>
            </a:r>
            <a:r>
              <a:rPr lang="en-US" sz="5200" b="1" dirty="0" err="1">
                <a:solidFill>
                  <a:schemeClr val="accent5">
                    <a:lumMod val="50000"/>
                  </a:schemeClr>
                </a:solidFill>
              </a:rPr>
              <a:t>ime</a:t>
            </a:r>
            <a:r>
              <a:rPr lang="en-US" sz="5200" b="1" dirty="0">
                <a:solidFill>
                  <a:schemeClr val="accent5">
                    <a:lumMod val="50000"/>
                  </a:schemeClr>
                </a:solidFill>
              </a:rPr>
              <a:t> and again” that the public trust doctrine applies. </a:t>
            </a:r>
            <a:r>
              <a:rPr lang="en-US" sz="5200" dirty="0">
                <a:solidFill>
                  <a:schemeClr val="accent5">
                    <a:lumMod val="50000"/>
                  </a:schemeClr>
                </a:solidFill>
              </a:rPr>
              <a:t>The court also rejected the arguments that the public trust doctrine does not apply to the federal government and that federal environmental statutes displaced public trust claims. The court also </a:t>
            </a:r>
            <a:r>
              <a:rPr lang="en-US" sz="5200" dirty="0" smtClean="0">
                <a:solidFill>
                  <a:schemeClr val="accent5">
                    <a:lumMod val="50000"/>
                  </a:schemeClr>
                </a:solidFill>
              </a:rPr>
              <a:t>held </a:t>
            </a:r>
            <a:r>
              <a:rPr lang="en-US" sz="5200" dirty="0">
                <a:solidFill>
                  <a:schemeClr val="accent5">
                    <a:lumMod val="50000"/>
                  </a:schemeClr>
                </a:solidFill>
              </a:rPr>
              <a:t>that the public trust claims were substantive due process claims and that the Fifth Amendment provided a right of action</a:t>
            </a:r>
            <a:r>
              <a:rPr lang="en-US" sz="5200" dirty="0" smtClean="0">
                <a:solidFill>
                  <a:schemeClr val="accent5">
                    <a:lumMod val="50000"/>
                  </a:schemeClr>
                </a:solidFill>
              </a:rPr>
              <a:t>.</a:t>
            </a:r>
          </a:p>
          <a:p>
            <a:pPr marL="0" indent="0">
              <a:buNone/>
            </a:pPr>
            <a:r>
              <a:rPr lang="en-US" sz="5200" dirty="0" smtClean="0">
                <a:solidFill>
                  <a:schemeClr val="accent5">
                    <a:lumMod val="50000"/>
                  </a:schemeClr>
                </a:solidFill>
              </a:rPr>
              <a:t> </a:t>
            </a:r>
            <a:endParaRPr lang="en-US" sz="5200" dirty="0">
              <a:solidFill>
                <a:schemeClr val="accent5">
                  <a:lumMod val="50000"/>
                </a:schemeClr>
              </a:solidFill>
            </a:endParaRPr>
          </a:p>
        </p:txBody>
      </p:sp>
    </p:spTree>
    <p:extLst>
      <p:ext uri="{BB962C8B-B14F-4D97-AF65-F5344CB8AC3E}">
        <p14:creationId xmlns:p14="http://schemas.microsoft.com/office/powerpoint/2010/main" val="1862775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5867400" cy="571500"/>
          </a:xfrm>
        </p:spPr>
        <p:txBody>
          <a:bodyPr>
            <a:normAutofit fontScale="90000"/>
          </a:bodyPr>
          <a:lstStyle/>
          <a:p>
            <a:pPr algn="ctr"/>
            <a:r>
              <a:rPr lang="en-US" dirty="0" smtClean="0"/>
              <a:t>The Greenhouse Effect</a:t>
            </a:r>
            <a:endParaRPr lang="en-US" dirty="0"/>
          </a:p>
        </p:txBody>
      </p:sp>
      <p:sp>
        <p:nvSpPr>
          <p:cNvPr id="5" name="Content Placeholder 4"/>
          <p:cNvSpPr>
            <a:spLocks noGrp="1"/>
          </p:cNvSpPr>
          <p:nvPr>
            <p:ph idx="1"/>
          </p:nvPr>
        </p:nvSpPr>
        <p:spPr>
          <a:xfrm>
            <a:off x="457200" y="1047750"/>
            <a:ext cx="8229600" cy="3276599"/>
          </a:xfrm>
        </p:spPr>
        <p:txBody>
          <a:bodyPr/>
          <a:lstStyle/>
          <a:p>
            <a:pPr marL="0" indent="0">
              <a:buNone/>
            </a:pPr>
            <a:r>
              <a:rPr lang="en-US" sz="1600" dirty="0">
                <a:solidFill>
                  <a:srgbClr val="1D6A58"/>
                </a:solidFill>
              </a:rPr>
              <a:t>The Greenhouse Effect describes how natural gases in the Earth’s atmosphere reduce the amount of heat escaping from the Earth into the atmosphere</a:t>
            </a:r>
            <a:r>
              <a:rPr lang="en-US" sz="1600" dirty="0" smtClean="0">
                <a:solidFill>
                  <a:srgbClr val="1D6A58"/>
                </a:solidFill>
              </a:rPr>
              <a:t>:</a:t>
            </a:r>
          </a:p>
          <a:p>
            <a:pPr marL="0" indent="0">
              <a:buNone/>
            </a:pPr>
            <a:endParaRPr lang="en-US" sz="1600" dirty="0">
              <a:solidFill>
                <a:schemeClr val="accent2">
                  <a:lumMod val="75000"/>
                </a:schemeClr>
              </a:solidFill>
            </a:endParaRPr>
          </a:p>
          <a:p>
            <a:pPr marL="0" indent="0">
              <a:buNone/>
            </a:pPr>
            <a:endParaRPr lang="en-US" dirty="0"/>
          </a:p>
        </p:txBody>
      </p:sp>
      <p:pic>
        <p:nvPicPr>
          <p:cNvPr id="6" name="Content Placeholder 3"/>
          <p:cNvPicPr>
            <a:picLocks/>
          </p:cNvPicPr>
          <p:nvPr/>
        </p:nvPicPr>
        <p:blipFill>
          <a:blip r:embed="rId2"/>
          <a:stretch>
            <a:fillRect/>
          </a:stretch>
        </p:blipFill>
        <p:spPr>
          <a:xfrm>
            <a:off x="838200" y="1771650"/>
            <a:ext cx="7239000" cy="2800350"/>
          </a:xfrm>
          <a:prstGeom prst="rect">
            <a:avLst/>
          </a:prstGeom>
        </p:spPr>
      </p:pic>
    </p:spTree>
    <p:extLst>
      <p:ext uri="{BB962C8B-B14F-4D97-AF65-F5344CB8AC3E}">
        <p14:creationId xmlns:p14="http://schemas.microsoft.com/office/powerpoint/2010/main" val="1022751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pPr marL="0" indent="0">
              <a:buNone/>
            </a:pPr>
            <a:r>
              <a:rPr lang="en-US" b="1" dirty="0">
                <a:solidFill>
                  <a:schemeClr val="accent5">
                    <a:lumMod val="50000"/>
                  </a:schemeClr>
                </a:solidFill>
              </a:rPr>
              <a:t>In 2018, Ninth Circuit  affirmed</a:t>
            </a:r>
            <a:r>
              <a:rPr lang="en-US" dirty="0">
                <a:solidFill>
                  <a:schemeClr val="accent5">
                    <a:lumMod val="50000"/>
                  </a:schemeClr>
                </a:solidFill>
              </a:rPr>
              <a:t>, ruling that the United States had not met the “high bar” for the appellate court to order a district court to dismiss the climate change lawsuit.</a:t>
            </a:r>
          </a:p>
          <a:p>
            <a:pPr>
              <a:buFontTx/>
              <a:buChar char="-"/>
            </a:pPr>
            <a:endParaRPr lang="en-US" dirty="0">
              <a:solidFill>
                <a:schemeClr val="accent5">
                  <a:lumMod val="50000"/>
                </a:schemeClr>
              </a:solidFill>
            </a:endParaRPr>
          </a:p>
          <a:p>
            <a:pPr marL="0" indent="0">
              <a:buNone/>
            </a:pPr>
            <a:r>
              <a:rPr lang="en-US" b="1" dirty="0">
                <a:solidFill>
                  <a:schemeClr val="accent5">
                    <a:lumMod val="50000"/>
                  </a:schemeClr>
                </a:solidFill>
              </a:rPr>
              <a:t>In July 2018</a:t>
            </a:r>
            <a:r>
              <a:rPr lang="en-US" dirty="0">
                <a:solidFill>
                  <a:schemeClr val="accent5">
                    <a:lumMod val="50000"/>
                  </a:schemeClr>
                </a:solidFill>
              </a:rPr>
              <a:t>, </a:t>
            </a:r>
            <a:r>
              <a:rPr lang="en-US" b="1" dirty="0">
                <a:solidFill>
                  <a:schemeClr val="accent5">
                    <a:lumMod val="50000"/>
                  </a:schemeClr>
                </a:solidFill>
              </a:rPr>
              <a:t>the United States Supreme Court </a:t>
            </a:r>
            <a:r>
              <a:rPr lang="en-US" b="1" i="1" dirty="0">
                <a:solidFill>
                  <a:schemeClr val="accent5">
                    <a:lumMod val="50000"/>
                  </a:schemeClr>
                </a:solidFill>
              </a:rPr>
              <a:t>denied</a:t>
            </a:r>
            <a:r>
              <a:rPr lang="en-US" b="1" dirty="0">
                <a:solidFill>
                  <a:schemeClr val="accent5">
                    <a:lumMod val="50000"/>
                  </a:schemeClr>
                </a:solidFill>
              </a:rPr>
              <a:t> the United State’s Application for a Stay of Discovery and Trial, calling the request for relief “premature.”</a:t>
            </a:r>
          </a:p>
          <a:p>
            <a:pPr marL="0" indent="0">
              <a:buNone/>
            </a:pPr>
            <a:endParaRPr lang="en-US" dirty="0">
              <a:solidFill>
                <a:schemeClr val="accent5">
                  <a:lumMod val="50000"/>
                </a:schemeClr>
              </a:solidFill>
            </a:endParaRPr>
          </a:p>
          <a:p>
            <a:pPr>
              <a:buFontTx/>
              <a:buChar char="-"/>
            </a:pPr>
            <a:r>
              <a:rPr lang="en-US" dirty="0">
                <a:solidFill>
                  <a:schemeClr val="accent5">
                    <a:lumMod val="50000"/>
                  </a:schemeClr>
                </a:solidFill>
              </a:rPr>
              <a:t>USA had argued that preparing for trial and participating in discovery would be “too burdensome.”</a:t>
            </a:r>
          </a:p>
          <a:p>
            <a:pPr>
              <a:buFontTx/>
              <a:buChar char="-"/>
            </a:pPr>
            <a:endParaRPr lang="en-US" dirty="0">
              <a:solidFill>
                <a:schemeClr val="accent5">
                  <a:lumMod val="50000"/>
                </a:schemeClr>
              </a:solidFill>
            </a:endParaRPr>
          </a:p>
          <a:p>
            <a:pPr>
              <a:buFontTx/>
              <a:buChar char="-"/>
            </a:pPr>
            <a:r>
              <a:rPr lang="en-US" dirty="0">
                <a:solidFill>
                  <a:schemeClr val="accent5">
                    <a:lumMod val="50000"/>
                  </a:schemeClr>
                </a:solidFill>
              </a:rPr>
              <a:t>Justice Kennedy ‘s Ruling cautions that the breadth of plaintiffs’ claims is “striking” and warning that the “justiciability of plaintiffs claims  presents substantial grounds for difference of opinion” and the District Court should take these concerns into account in assessing burdens of discovery and trial, as well as desirability of a prompt ruling on the Government’s pending dispositive motions.”</a:t>
            </a:r>
          </a:p>
          <a:p>
            <a:pPr marL="0" indent="0">
              <a:buNone/>
            </a:pPr>
            <a:endParaRPr lang="en-US" dirty="0">
              <a:solidFill>
                <a:schemeClr val="accent5">
                  <a:lumMod val="50000"/>
                </a:schemeClr>
              </a:solidFill>
            </a:endParaRPr>
          </a:p>
          <a:p>
            <a:pPr marL="0" indent="0">
              <a:buNone/>
            </a:pPr>
            <a:r>
              <a:rPr lang="en-US" dirty="0">
                <a:solidFill>
                  <a:schemeClr val="accent5">
                    <a:lumMod val="50000"/>
                  </a:schemeClr>
                </a:solidFill>
              </a:rPr>
              <a:t>- </a:t>
            </a:r>
            <a:r>
              <a:rPr lang="en-US" b="1" dirty="0">
                <a:solidFill>
                  <a:schemeClr val="accent5">
                    <a:lumMod val="50000"/>
                  </a:schemeClr>
                </a:solidFill>
              </a:rPr>
              <a:t>Trial date set for October 2018  and discovery to proceed, subject to dispositive motion practice</a:t>
            </a:r>
            <a:r>
              <a:rPr lang="en-US" sz="1400" dirty="0">
                <a:solidFill>
                  <a:schemeClr val="accent5">
                    <a:lumMod val="50000"/>
                  </a:schemeClr>
                </a:solidFill>
              </a:rPr>
              <a:t>.</a:t>
            </a:r>
          </a:p>
        </p:txBody>
      </p:sp>
    </p:spTree>
    <p:extLst>
      <p:ext uri="{BB962C8B-B14F-4D97-AF65-F5344CB8AC3E}">
        <p14:creationId xmlns:p14="http://schemas.microsoft.com/office/powerpoint/2010/main" val="13875628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6858000" cy="457200"/>
          </a:xfrm>
        </p:spPr>
        <p:txBody>
          <a:bodyPr>
            <a:normAutofit fontScale="90000"/>
          </a:bodyPr>
          <a:lstStyle/>
          <a:p>
            <a:pPr algn="ctr"/>
            <a:r>
              <a:rPr lang="en-US" dirty="0"/>
              <a:t>Climate Change </a:t>
            </a:r>
            <a:r>
              <a:rPr lang="en-US" dirty="0" smtClean="0"/>
              <a:t>Litigation</a:t>
            </a:r>
            <a:r>
              <a:rPr lang="en-US" dirty="0"/>
              <a:t> </a:t>
            </a:r>
            <a:r>
              <a:rPr lang="en-US" dirty="0" smtClean="0"/>
              <a:t>-- Overview)</a:t>
            </a:r>
            <a:endParaRPr lang="en-US" dirty="0"/>
          </a:p>
        </p:txBody>
      </p:sp>
      <p:sp>
        <p:nvSpPr>
          <p:cNvPr id="3" name="Content Placeholder 2"/>
          <p:cNvSpPr>
            <a:spLocks noGrp="1"/>
          </p:cNvSpPr>
          <p:nvPr>
            <p:ph idx="1"/>
          </p:nvPr>
        </p:nvSpPr>
        <p:spPr>
          <a:xfrm>
            <a:off x="152400" y="1085851"/>
            <a:ext cx="8763000" cy="3371849"/>
          </a:xfrm>
        </p:spPr>
        <p:txBody>
          <a:bodyPr/>
          <a:lstStyle/>
          <a:p>
            <a:pPr>
              <a:buFont typeface="Wingdings" panose="05000000000000000000" pitchFamily="2" charset="2"/>
              <a:buChar char="q"/>
            </a:pPr>
            <a:r>
              <a:rPr lang="en-US" sz="2000" dirty="0" smtClean="0">
                <a:solidFill>
                  <a:schemeClr val="accent5">
                    <a:lumMod val="50000"/>
                  </a:schemeClr>
                </a:solidFill>
              </a:rPr>
              <a:t>2017 Overview of Pending Climate Change Cases:</a:t>
            </a:r>
          </a:p>
          <a:p>
            <a:pPr marL="0" indent="0">
              <a:buNone/>
            </a:pPr>
            <a:endParaRPr lang="en-US" dirty="0" smtClean="0"/>
          </a:p>
          <a:p>
            <a:pPr marL="0" indent="0" algn="ctr">
              <a:buNone/>
            </a:pPr>
            <a:r>
              <a:rPr lang="en-US" dirty="0"/>
              <a:t>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2" y="1428751"/>
            <a:ext cx="6095999" cy="1485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187" y="4514850"/>
            <a:ext cx="3571875" cy="1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1494" y="2914651"/>
            <a:ext cx="7352506"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22977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162800" cy="457200"/>
          </a:xfrm>
        </p:spPr>
        <p:txBody>
          <a:bodyPr>
            <a:normAutofit fontScale="90000"/>
          </a:bodyPr>
          <a:lstStyle/>
          <a:p>
            <a:r>
              <a:rPr lang="en-US" dirty="0" smtClean="0"/>
              <a:t>The Future of Climate Change Litigation</a:t>
            </a:r>
            <a:endParaRPr lang="en-US" dirty="0"/>
          </a:p>
        </p:txBody>
      </p:sp>
      <p:sp>
        <p:nvSpPr>
          <p:cNvPr id="3" name="Content Placeholder 2"/>
          <p:cNvSpPr>
            <a:spLocks noGrp="1"/>
          </p:cNvSpPr>
          <p:nvPr>
            <p:ph idx="1"/>
          </p:nvPr>
        </p:nvSpPr>
        <p:spPr>
          <a:xfrm>
            <a:off x="228600" y="1085851"/>
            <a:ext cx="8686800" cy="3600450"/>
          </a:xfrm>
        </p:spPr>
        <p:txBody>
          <a:bodyPr>
            <a:normAutofit fontScale="25000" lnSpcReduction="20000"/>
          </a:bodyPr>
          <a:lstStyle/>
          <a:p>
            <a:pPr marL="0" indent="0">
              <a:buNone/>
            </a:pPr>
            <a:endParaRPr lang="en-US" sz="4000" dirty="0">
              <a:solidFill>
                <a:schemeClr val="accent5">
                  <a:lumMod val="50000"/>
                </a:schemeClr>
              </a:solidFill>
            </a:endParaRPr>
          </a:p>
          <a:p>
            <a:pPr>
              <a:buFont typeface="Wingdings" panose="05000000000000000000" pitchFamily="2" charset="2"/>
              <a:buChar char="§"/>
            </a:pPr>
            <a:r>
              <a:rPr lang="en-US" sz="5600" dirty="0">
                <a:solidFill>
                  <a:schemeClr val="accent5">
                    <a:lumMod val="50000"/>
                  </a:schemeClr>
                </a:solidFill>
              </a:rPr>
              <a:t>C</a:t>
            </a:r>
            <a:r>
              <a:rPr lang="en-US" sz="5600" dirty="0" smtClean="0">
                <a:solidFill>
                  <a:schemeClr val="accent5">
                    <a:lumMod val="50000"/>
                  </a:schemeClr>
                </a:solidFill>
              </a:rPr>
              <a:t>limate change cases will likely continue to proliferate at home and abroad, especially to the extent additional supportive scientific data is disseminated and evidence of related damage is disclosed.</a:t>
            </a:r>
          </a:p>
          <a:p>
            <a:pPr marL="0" indent="0">
              <a:buNone/>
            </a:pPr>
            <a:endParaRPr lang="en-US" sz="5600" dirty="0" smtClean="0">
              <a:solidFill>
                <a:schemeClr val="accent5">
                  <a:lumMod val="50000"/>
                </a:schemeClr>
              </a:solidFill>
            </a:endParaRPr>
          </a:p>
          <a:p>
            <a:pPr>
              <a:buFont typeface="Wingdings" panose="05000000000000000000" pitchFamily="2" charset="2"/>
              <a:buChar char="§"/>
            </a:pPr>
            <a:r>
              <a:rPr lang="en-US" sz="5600" b="1" dirty="0" smtClean="0">
                <a:solidFill>
                  <a:schemeClr val="accent5">
                    <a:lumMod val="50000"/>
                  </a:schemeClr>
                </a:solidFill>
              </a:rPr>
              <a:t>However</a:t>
            </a:r>
            <a:r>
              <a:rPr lang="en-US" sz="5600" dirty="0" smtClean="0">
                <a:solidFill>
                  <a:schemeClr val="accent5">
                    <a:lumMod val="50000"/>
                  </a:schemeClr>
                </a:solidFill>
              </a:rPr>
              <a:t>, “Big Ten” U.S. based pending cases will play a significant role in future climate change litigation.</a:t>
            </a:r>
          </a:p>
          <a:p>
            <a:pPr>
              <a:buFont typeface="Wingdings" panose="05000000000000000000" pitchFamily="2" charset="2"/>
              <a:buChar char="§"/>
            </a:pPr>
            <a:endParaRPr lang="en-US" sz="5600" dirty="0">
              <a:solidFill>
                <a:schemeClr val="accent5">
                  <a:lumMod val="50000"/>
                </a:schemeClr>
              </a:solidFill>
            </a:endParaRPr>
          </a:p>
          <a:p>
            <a:pPr>
              <a:buFont typeface="Wingdings" panose="05000000000000000000" pitchFamily="2" charset="2"/>
              <a:buChar char="§"/>
            </a:pPr>
            <a:r>
              <a:rPr lang="en-US" sz="5600" b="1" dirty="0" smtClean="0">
                <a:solidFill>
                  <a:schemeClr val="accent5">
                    <a:lumMod val="50000"/>
                  </a:schemeClr>
                </a:solidFill>
              </a:rPr>
              <a:t>One of the most significant issues right now is whether the CAA preempts a </a:t>
            </a:r>
            <a:r>
              <a:rPr lang="en-US" sz="5600" b="1" u="sng" dirty="0" smtClean="0">
                <a:solidFill>
                  <a:schemeClr val="accent5">
                    <a:lumMod val="50000"/>
                  </a:schemeClr>
                </a:solidFill>
              </a:rPr>
              <a:t>state</a:t>
            </a:r>
            <a:r>
              <a:rPr lang="en-US" sz="5600" b="1" dirty="0" smtClean="0">
                <a:solidFill>
                  <a:schemeClr val="accent5">
                    <a:lumMod val="50000"/>
                  </a:schemeClr>
                </a:solidFill>
              </a:rPr>
              <a:t> common law nuisance remedy: </a:t>
            </a:r>
          </a:p>
          <a:p>
            <a:pPr>
              <a:buFont typeface="Wingdings" panose="05000000000000000000" pitchFamily="2" charset="2"/>
              <a:buChar char="§"/>
            </a:pPr>
            <a:endParaRPr lang="en-US" sz="5600" b="1" dirty="0" smtClean="0">
              <a:solidFill>
                <a:schemeClr val="accent5">
                  <a:lumMod val="50000"/>
                </a:schemeClr>
              </a:solidFill>
            </a:endParaRPr>
          </a:p>
          <a:p>
            <a:pPr marL="339725" indent="0">
              <a:buNone/>
            </a:pPr>
            <a:r>
              <a:rPr lang="en-US" sz="5600" b="1" dirty="0" smtClean="0">
                <a:solidFill>
                  <a:schemeClr val="accent5">
                    <a:lumMod val="50000"/>
                  </a:schemeClr>
                </a:solidFill>
              </a:rPr>
              <a:t>NY Federal Court 7/19/18 Dismissal Ruling stated “it would … be illogical to allow the City to bring state law claims when courts have found that these  matters are areas of federal concern that have been delegated to the executive branch, as they require a uniform, national solution.”  </a:t>
            </a:r>
          </a:p>
          <a:p>
            <a:pPr marL="0" indent="0">
              <a:buNone/>
            </a:pPr>
            <a:endParaRPr lang="en-US" sz="5600" dirty="0" smtClean="0">
              <a:solidFill>
                <a:schemeClr val="accent5">
                  <a:lumMod val="50000"/>
                </a:schemeClr>
              </a:solidFill>
            </a:endParaRPr>
          </a:p>
        </p:txBody>
      </p:sp>
    </p:spTree>
    <p:extLst>
      <p:ext uri="{BB962C8B-B14F-4D97-AF65-F5344CB8AC3E}">
        <p14:creationId xmlns:p14="http://schemas.microsoft.com/office/powerpoint/2010/main" val="12151833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a:t>
            </a:r>
            <a:endParaRPr lang="en-US" dirty="0"/>
          </a:p>
        </p:txBody>
      </p:sp>
      <p:sp>
        <p:nvSpPr>
          <p:cNvPr id="3" name="Content Placeholder 2"/>
          <p:cNvSpPr>
            <a:spLocks noGrp="1"/>
          </p:cNvSpPr>
          <p:nvPr>
            <p:ph idx="1"/>
          </p:nvPr>
        </p:nvSpPr>
        <p:spPr/>
        <p:txBody>
          <a:bodyPr>
            <a:normAutofit fontScale="85000" lnSpcReduction="10000"/>
          </a:bodyPr>
          <a:lstStyle/>
          <a:p>
            <a:pPr>
              <a:buFont typeface="Wingdings" panose="05000000000000000000" pitchFamily="2" charset="2"/>
              <a:buChar char="§"/>
            </a:pPr>
            <a:r>
              <a:rPr lang="en-US" dirty="0">
                <a:solidFill>
                  <a:schemeClr val="accent5">
                    <a:lumMod val="50000"/>
                  </a:schemeClr>
                </a:solidFill>
              </a:rPr>
              <a:t>U.S. Supreme Court has shown its willingness to accept climate change cases for decision.</a:t>
            </a:r>
          </a:p>
          <a:p>
            <a:pPr>
              <a:buFont typeface="Wingdings" panose="05000000000000000000" pitchFamily="2" charset="2"/>
              <a:buChar char="§"/>
            </a:pPr>
            <a:endParaRPr lang="en-US" dirty="0">
              <a:solidFill>
                <a:schemeClr val="accent5">
                  <a:lumMod val="50000"/>
                </a:schemeClr>
              </a:solidFill>
            </a:endParaRPr>
          </a:p>
          <a:p>
            <a:pPr>
              <a:buFont typeface="Wingdings" panose="05000000000000000000" pitchFamily="2" charset="2"/>
              <a:buChar char="§"/>
            </a:pPr>
            <a:r>
              <a:rPr lang="en-US" dirty="0">
                <a:solidFill>
                  <a:schemeClr val="accent5">
                    <a:lumMod val="50000"/>
                  </a:schemeClr>
                </a:solidFill>
              </a:rPr>
              <a:t>Possible creation of MDL to coordinate discovery in multiple climate change cases that survive motions to dismiss?</a:t>
            </a:r>
          </a:p>
          <a:p>
            <a:pPr marL="0" indent="0">
              <a:buNone/>
            </a:pPr>
            <a:endParaRPr lang="en-US" dirty="0">
              <a:solidFill>
                <a:schemeClr val="accent5">
                  <a:lumMod val="50000"/>
                </a:schemeClr>
              </a:solidFill>
            </a:endParaRPr>
          </a:p>
          <a:p>
            <a:pPr>
              <a:buFont typeface="Wingdings" panose="05000000000000000000" pitchFamily="2" charset="2"/>
              <a:buChar char="§"/>
            </a:pPr>
            <a:r>
              <a:rPr lang="en-US" dirty="0">
                <a:solidFill>
                  <a:schemeClr val="accent5">
                    <a:lumMod val="50000"/>
                  </a:schemeClr>
                </a:solidFill>
              </a:rPr>
              <a:t>Possible attempt by Legislative branch to address the issue?</a:t>
            </a:r>
          </a:p>
          <a:p>
            <a:pPr>
              <a:buFont typeface="Wingdings" panose="05000000000000000000" pitchFamily="2" charset="2"/>
              <a:buChar char="§"/>
            </a:pPr>
            <a:endParaRPr lang="en-US" dirty="0">
              <a:solidFill>
                <a:schemeClr val="accent5">
                  <a:lumMod val="50000"/>
                </a:schemeClr>
              </a:solidFill>
            </a:endParaRPr>
          </a:p>
          <a:p>
            <a:pPr>
              <a:buFont typeface="Wingdings" panose="05000000000000000000" pitchFamily="2" charset="2"/>
              <a:buChar char="§"/>
            </a:pPr>
            <a:r>
              <a:rPr lang="en-US" dirty="0">
                <a:solidFill>
                  <a:schemeClr val="accent5">
                    <a:lumMod val="50000"/>
                  </a:schemeClr>
                </a:solidFill>
              </a:rPr>
              <a:t>According to the London School of Economics, there are over 1,000 climate change lawsuits, with 800 having been brought in the U.S. </a:t>
            </a:r>
          </a:p>
          <a:p>
            <a:pPr marL="0" indent="0">
              <a:buNone/>
            </a:pPr>
            <a:endParaRPr lang="en-US" dirty="0">
              <a:solidFill>
                <a:schemeClr val="accent5">
                  <a:lumMod val="50000"/>
                </a:schemeClr>
              </a:solidFill>
            </a:endParaRPr>
          </a:p>
          <a:p>
            <a:pPr>
              <a:buFont typeface="Wingdings" panose="05000000000000000000" pitchFamily="2" charset="2"/>
              <a:buChar char="§"/>
            </a:pPr>
            <a:endParaRPr lang="en-US" sz="1600" dirty="0">
              <a:solidFill>
                <a:schemeClr val="accent5">
                  <a:lumMod val="50000"/>
                </a:schemeClr>
              </a:solidFill>
            </a:endParaRPr>
          </a:p>
          <a:p>
            <a:endParaRPr lang="en-US" dirty="0"/>
          </a:p>
        </p:txBody>
      </p:sp>
    </p:spTree>
    <p:extLst>
      <p:ext uri="{BB962C8B-B14F-4D97-AF65-F5344CB8AC3E}">
        <p14:creationId xmlns:p14="http://schemas.microsoft.com/office/powerpoint/2010/main" val="40680497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086600" cy="514350"/>
          </a:xfrm>
        </p:spPr>
        <p:txBody>
          <a:bodyPr>
            <a:normAutofit fontScale="90000"/>
          </a:bodyPr>
          <a:lstStyle/>
          <a:p>
            <a:r>
              <a:rPr lang="en-US" dirty="0" smtClean="0"/>
              <a:t>Climate Change - Damages</a:t>
            </a:r>
            <a:endParaRPr lang="en-US" dirty="0"/>
          </a:p>
        </p:txBody>
      </p:sp>
      <p:sp>
        <p:nvSpPr>
          <p:cNvPr id="3" name="Content Placeholder 2"/>
          <p:cNvSpPr>
            <a:spLocks noGrp="1"/>
          </p:cNvSpPr>
          <p:nvPr>
            <p:ph idx="1"/>
          </p:nvPr>
        </p:nvSpPr>
        <p:spPr>
          <a:xfrm>
            <a:off x="457200" y="1200151"/>
            <a:ext cx="8229600" cy="3371850"/>
          </a:xfrm>
        </p:spPr>
        <p:txBody>
          <a:bodyPr>
            <a:normAutofit fontScale="40000" lnSpcReduction="20000"/>
          </a:bodyPr>
          <a:lstStyle/>
          <a:p>
            <a:pPr>
              <a:buFont typeface="Wingdings" panose="05000000000000000000" pitchFamily="2" charset="2"/>
              <a:buChar char="q"/>
            </a:pPr>
            <a:r>
              <a:rPr lang="en-US" sz="2900" b="1" dirty="0" smtClean="0">
                <a:solidFill>
                  <a:schemeClr val="accent5">
                    <a:lumMod val="50000"/>
                  </a:schemeClr>
                </a:solidFill>
              </a:rPr>
              <a:t>What are the damages and associated costs from climate change?</a:t>
            </a:r>
          </a:p>
          <a:p>
            <a:pPr marL="0" indent="0">
              <a:buNone/>
            </a:pPr>
            <a:endParaRPr lang="en-US" b="1" dirty="0" smtClean="0">
              <a:solidFill>
                <a:schemeClr val="accent5">
                  <a:lumMod val="50000"/>
                </a:schemeClr>
              </a:solidFill>
            </a:endParaRPr>
          </a:p>
          <a:p>
            <a:pPr marL="0" indent="0">
              <a:buNone/>
            </a:pPr>
            <a:r>
              <a:rPr lang="en-US" sz="2500" dirty="0" smtClean="0">
                <a:solidFill>
                  <a:schemeClr val="accent5">
                    <a:lumMod val="50000"/>
                  </a:schemeClr>
                </a:solidFill>
              </a:rPr>
              <a:t>Two words: Far-reaching and seemingly unquantifiable</a:t>
            </a:r>
          </a:p>
          <a:p>
            <a:pPr marL="0" indent="0">
              <a:buNone/>
            </a:pPr>
            <a:endParaRPr lang="en-US" dirty="0" smtClean="0">
              <a:solidFill>
                <a:schemeClr val="accent5">
                  <a:lumMod val="50000"/>
                </a:schemeClr>
              </a:solidFill>
            </a:endParaRPr>
          </a:p>
          <a:p>
            <a:pPr>
              <a:buFont typeface="Wingdings" panose="05000000000000000000" pitchFamily="2" charset="2"/>
              <a:buChar char="§"/>
            </a:pPr>
            <a:r>
              <a:rPr lang="en-US" b="1" dirty="0" smtClean="0">
                <a:solidFill>
                  <a:schemeClr val="accent5">
                    <a:lumMod val="50000"/>
                  </a:schemeClr>
                </a:solidFill>
              </a:rPr>
              <a:t>Impacts from sea level and temperature rise include but are certainly not limited to</a:t>
            </a:r>
            <a:r>
              <a:rPr lang="en-US" dirty="0" smtClean="0">
                <a:solidFill>
                  <a:schemeClr val="accent5">
                    <a:lumMod val="50000"/>
                  </a:schemeClr>
                </a:solidFill>
              </a:rPr>
              <a:t>:</a:t>
            </a:r>
          </a:p>
          <a:p>
            <a:pPr marL="0" indent="0">
              <a:buNone/>
            </a:pPr>
            <a:endParaRPr lang="en-US" dirty="0" smtClean="0">
              <a:solidFill>
                <a:schemeClr val="accent5">
                  <a:lumMod val="50000"/>
                </a:schemeClr>
              </a:solidFill>
            </a:endParaRPr>
          </a:p>
          <a:p>
            <a:pPr marL="0" indent="0">
              <a:buNone/>
            </a:pPr>
            <a:r>
              <a:rPr lang="en-US" dirty="0" smtClean="0">
                <a:solidFill>
                  <a:schemeClr val="accent5">
                    <a:lumMod val="50000"/>
                  </a:schemeClr>
                </a:solidFill>
              </a:rPr>
              <a:t>-       </a:t>
            </a:r>
            <a:r>
              <a:rPr lang="en-US" sz="2500" dirty="0" smtClean="0">
                <a:solidFill>
                  <a:schemeClr val="accent5">
                    <a:lumMod val="50000"/>
                  </a:schemeClr>
                </a:solidFill>
              </a:rPr>
              <a:t>Direct damage to real and personal property</a:t>
            </a:r>
          </a:p>
          <a:p>
            <a:pPr>
              <a:buFontTx/>
              <a:buChar char="-"/>
            </a:pPr>
            <a:r>
              <a:rPr lang="en-US" sz="2500" dirty="0" smtClean="0">
                <a:solidFill>
                  <a:schemeClr val="accent5">
                    <a:lumMod val="50000"/>
                  </a:schemeClr>
                </a:solidFill>
              </a:rPr>
              <a:t>Costs to mitigate against sea level rise (dams, levees, raising/strengthening  buildings and structures, relocation, etc.) </a:t>
            </a:r>
          </a:p>
          <a:p>
            <a:pPr>
              <a:buFontTx/>
              <a:buChar char="-"/>
            </a:pPr>
            <a:r>
              <a:rPr lang="en-US" sz="2500" dirty="0" smtClean="0">
                <a:solidFill>
                  <a:schemeClr val="accent5">
                    <a:lumMod val="50000"/>
                  </a:schemeClr>
                </a:solidFill>
              </a:rPr>
              <a:t>loss of natural resources (e.g. complete submergence of sensitive wetlands, impacts to fish and wildlife)</a:t>
            </a:r>
          </a:p>
          <a:p>
            <a:pPr>
              <a:buFontTx/>
              <a:buChar char="-"/>
            </a:pPr>
            <a:r>
              <a:rPr lang="en-US" sz="2500" dirty="0">
                <a:solidFill>
                  <a:schemeClr val="accent5">
                    <a:lumMod val="50000"/>
                  </a:schemeClr>
                </a:solidFill>
              </a:rPr>
              <a:t>B</a:t>
            </a:r>
            <a:r>
              <a:rPr lang="en-US" sz="2500" dirty="0" smtClean="0">
                <a:solidFill>
                  <a:schemeClr val="accent5">
                    <a:lumMod val="50000"/>
                  </a:schemeClr>
                </a:solidFill>
              </a:rPr>
              <a:t>odily injury</a:t>
            </a:r>
          </a:p>
          <a:p>
            <a:pPr>
              <a:buFontTx/>
              <a:buChar char="-"/>
            </a:pPr>
            <a:r>
              <a:rPr lang="en-US" sz="2500" dirty="0" smtClean="0">
                <a:solidFill>
                  <a:schemeClr val="accent5">
                    <a:lumMod val="50000"/>
                  </a:schemeClr>
                </a:solidFill>
              </a:rPr>
              <a:t>Increased waterborne pests &amp; associated disease (mosquitos, etc.)</a:t>
            </a:r>
          </a:p>
          <a:p>
            <a:pPr>
              <a:buFontTx/>
              <a:buChar char="-"/>
            </a:pPr>
            <a:r>
              <a:rPr lang="en-US" sz="2500" dirty="0" smtClean="0">
                <a:solidFill>
                  <a:schemeClr val="accent5">
                    <a:lumMod val="50000"/>
                  </a:schemeClr>
                </a:solidFill>
              </a:rPr>
              <a:t>Damage to crops, soil erosion.</a:t>
            </a:r>
          </a:p>
          <a:p>
            <a:pPr>
              <a:buFontTx/>
              <a:buChar char="-"/>
            </a:pPr>
            <a:r>
              <a:rPr lang="en-US" sz="2500" dirty="0" smtClean="0">
                <a:solidFill>
                  <a:schemeClr val="accent5">
                    <a:lumMod val="50000"/>
                  </a:schemeClr>
                </a:solidFill>
              </a:rPr>
              <a:t>Salinization and other contamination of potable of water supply.</a:t>
            </a:r>
          </a:p>
          <a:p>
            <a:pPr>
              <a:buFontTx/>
              <a:buChar char="-"/>
            </a:pPr>
            <a:r>
              <a:rPr lang="en-US" sz="2500" dirty="0" smtClean="0">
                <a:solidFill>
                  <a:schemeClr val="accent5">
                    <a:lumMod val="50000"/>
                  </a:schemeClr>
                </a:solidFill>
              </a:rPr>
              <a:t>Loss of income</a:t>
            </a:r>
          </a:p>
          <a:p>
            <a:pPr>
              <a:buFontTx/>
              <a:buChar char="-"/>
            </a:pPr>
            <a:r>
              <a:rPr lang="en-US" sz="2500" dirty="0" smtClean="0">
                <a:solidFill>
                  <a:schemeClr val="accent5">
                    <a:lumMod val="50000"/>
                  </a:schemeClr>
                </a:solidFill>
              </a:rPr>
              <a:t>Loss of property value</a:t>
            </a:r>
          </a:p>
          <a:p>
            <a:pPr>
              <a:buFontTx/>
              <a:buChar char="-"/>
            </a:pPr>
            <a:r>
              <a:rPr lang="en-US" sz="2500" dirty="0" smtClean="0">
                <a:solidFill>
                  <a:schemeClr val="accent5">
                    <a:lumMod val="50000"/>
                  </a:schemeClr>
                </a:solidFill>
              </a:rPr>
              <a:t>Etc.… Etc. …   The sky’s the limit (pun intended)</a:t>
            </a:r>
          </a:p>
          <a:p>
            <a:pPr marL="0" indent="0">
              <a:buNone/>
            </a:pPr>
            <a:endParaRPr lang="en-US" sz="2500" dirty="0">
              <a:solidFill>
                <a:schemeClr val="accent5">
                  <a:lumMod val="50000"/>
                </a:schemeClr>
              </a:solidFill>
            </a:endParaRPr>
          </a:p>
          <a:p>
            <a:pPr>
              <a:buFont typeface="Wingdings" panose="05000000000000000000" pitchFamily="2" charset="2"/>
              <a:buChar char="§"/>
            </a:pPr>
            <a:r>
              <a:rPr lang="en-US" sz="2500" dirty="0" smtClean="0">
                <a:solidFill>
                  <a:schemeClr val="accent5">
                    <a:lumMod val="50000"/>
                  </a:schemeClr>
                </a:solidFill>
              </a:rPr>
              <a:t> </a:t>
            </a:r>
            <a:r>
              <a:rPr lang="en-US" sz="2500" b="1" dirty="0" smtClean="0">
                <a:solidFill>
                  <a:schemeClr val="accent5">
                    <a:lumMod val="50000"/>
                  </a:schemeClr>
                </a:solidFill>
              </a:rPr>
              <a:t>Will courts accept a volumetric allocation of fossil fuel companies’ contributions to GHGs to assign fault or perhaps a market share approach?</a:t>
            </a:r>
            <a:endParaRPr lang="en-US" sz="2500" b="1" dirty="0">
              <a:solidFill>
                <a:schemeClr val="accent5">
                  <a:lumMod val="50000"/>
                </a:schemeClr>
              </a:solidFill>
            </a:endParaRPr>
          </a:p>
        </p:txBody>
      </p:sp>
    </p:spTree>
    <p:extLst>
      <p:ext uri="{BB962C8B-B14F-4D97-AF65-F5344CB8AC3E}">
        <p14:creationId xmlns:p14="http://schemas.microsoft.com/office/powerpoint/2010/main" val="19961694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6934200" cy="514350"/>
          </a:xfrm>
        </p:spPr>
        <p:txBody>
          <a:bodyPr>
            <a:normAutofit fontScale="90000"/>
          </a:bodyPr>
          <a:lstStyle/>
          <a:p>
            <a:r>
              <a:rPr lang="en-US" dirty="0" smtClean="0"/>
              <a:t>Damages</a:t>
            </a:r>
            <a:endParaRPr lang="en-US" dirty="0"/>
          </a:p>
        </p:txBody>
      </p:sp>
      <p:sp>
        <p:nvSpPr>
          <p:cNvPr id="3" name="Content Placeholder 2"/>
          <p:cNvSpPr>
            <a:spLocks noGrp="1"/>
          </p:cNvSpPr>
          <p:nvPr>
            <p:ph idx="1"/>
          </p:nvPr>
        </p:nvSpPr>
        <p:spPr>
          <a:xfrm>
            <a:off x="457200" y="1200151"/>
            <a:ext cx="8229600" cy="3371850"/>
          </a:xfrm>
        </p:spPr>
        <p:txBody>
          <a:bodyPr>
            <a:normAutofit fontScale="70000" lnSpcReduction="20000"/>
          </a:bodyPr>
          <a:lstStyle/>
          <a:p>
            <a:pPr>
              <a:buFont typeface="Wingdings" panose="05000000000000000000" pitchFamily="2" charset="2"/>
              <a:buChar char="q"/>
            </a:pPr>
            <a:r>
              <a:rPr lang="en-US" b="1" dirty="0" smtClean="0">
                <a:solidFill>
                  <a:schemeClr val="accent5">
                    <a:lumMod val="50000"/>
                  </a:schemeClr>
                </a:solidFill>
              </a:rPr>
              <a:t>What are the damages and associated costs from climate change?</a:t>
            </a:r>
          </a:p>
          <a:p>
            <a:pPr marL="0" indent="0">
              <a:buNone/>
            </a:pPr>
            <a:endParaRPr lang="en-US" b="1" dirty="0" smtClean="0">
              <a:solidFill>
                <a:schemeClr val="accent5">
                  <a:lumMod val="50000"/>
                </a:schemeClr>
              </a:solidFill>
            </a:endParaRPr>
          </a:p>
          <a:p>
            <a:pPr>
              <a:buFont typeface="Wingdings" panose="05000000000000000000" pitchFamily="2" charset="2"/>
              <a:buChar char="§"/>
            </a:pPr>
            <a:r>
              <a:rPr lang="en-US" b="1" dirty="0" smtClean="0">
                <a:solidFill>
                  <a:schemeClr val="accent5">
                    <a:lumMod val="50000"/>
                  </a:schemeClr>
                </a:solidFill>
              </a:rPr>
              <a:t>2017 Report from Zillow determined:</a:t>
            </a:r>
          </a:p>
          <a:p>
            <a:pPr marL="0" indent="0">
              <a:buNone/>
            </a:pPr>
            <a:endParaRPr lang="en-US" b="1" dirty="0">
              <a:solidFill>
                <a:schemeClr val="accent5">
                  <a:lumMod val="50000"/>
                </a:schemeClr>
              </a:solidFill>
            </a:endParaRPr>
          </a:p>
          <a:p>
            <a:r>
              <a:rPr lang="en-US" dirty="0" smtClean="0">
                <a:solidFill>
                  <a:schemeClr val="accent5">
                    <a:lumMod val="50000"/>
                  </a:schemeClr>
                </a:solidFill>
              </a:rPr>
              <a:t>If </a:t>
            </a:r>
            <a:r>
              <a:rPr lang="en-US" dirty="0">
                <a:solidFill>
                  <a:schemeClr val="accent5">
                    <a:lumMod val="50000"/>
                  </a:schemeClr>
                </a:solidFill>
              </a:rPr>
              <a:t>sea levels rise </a:t>
            </a:r>
            <a:r>
              <a:rPr lang="en-US" dirty="0" smtClean="0">
                <a:solidFill>
                  <a:schemeClr val="accent5">
                    <a:lumMod val="50000"/>
                  </a:schemeClr>
                </a:solidFill>
              </a:rPr>
              <a:t>as predicted </a:t>
            </a:r>
            <a:r>
              <a:rPr lang="en-US" dirty="0">
                <a:solidFill>
                  <a:schemeClr val="accent5">
                    <a:lumMod val="50000"/>
                  </a:schemeClr>
                </a:solidFill>
              </a:rPr>
              <a:t>by the year 2100, almost 300 U.S. cities would </a:t>
            </a:r>
            <a:r>
              <a:rPr lang="en-US" dirty="0" smtClean="0">
                <a:solidFill>
                  <a:schemeClr val="accent5">
                    <a:lumMod val="50000"/>
                  </a:schemeClr>
                </a:solidFill>
              </a:rPr>
              <a:t>                                   lose </a:t>
            </a:r>
            <a:r>
              <a:rPr lang="en-US" dirty="0">
                <a:solidFill>
                  <a:schemeClr val="accent5">
                    <a:lumMod val="50000"/>
                  </a:schemeClr>
                </a:solidFill>
              </a:rPr>
              <a:t>at least half their homes, and 36 U.S. cities would be completely lost</a:t>
            </a:r>
            <a:r>
              <a:rPr lang="en-US" dirty="0" smtClean="0">
                <a:solidFill>
                  <a:schemeClr val="accent5">
                    <a:lumMod val="50000"/>
                  </a:schemeClr>
                </a:solidFill>
              </a:rPr>
              <a:t>.</a:t>
            </a:r>
          </a:p>
          <a:p>
            <a:pPr marL="0" indent="0">
              <a:buNone/>
            </a:pPr>
            <a:endParaRPr lang="en-US" dirty="0">
              <a:solidFill>
                <a:schemeClr val="accent5">
                  <a:lumMod val="50000"/>
                </a:schemeClr>
              </a:solidFill>
            </a:endParaRPr>
          </a:p>
          <a:p>
            <a:r>
              <a:rPr lang="en-US" dirty="0" smtClean="0">
                <a:solidFill>
                  <a:schemeClr val="accent5">
                    <a:lumMod val="50000"/>
                  </a:schemeClr>
                </a:solidFill>
              </a:rPr>
              <a:t>One </a:t>
            </a:r>
            <a:r>
              <a:rPr lang="en-US" dirty="0">
                <a:solidFill>
                  <a:schemeClr val="accent5">
                    <a:lumMod val="50000"/>
                  </a:schemeClr>
                </a:solidFill>
              </a:rPr>
              <a:t>in eight Florida homes would be under water, accounting for nearly half of the lost housing value nationwide</a:t>
            </a:r>
            <a:r>
              <a:rPr lang="en-US" dirty="0" smtClean="0">
                <a:solidFill>
                  <a:schemeClr val="accent5">
                    <a:lumMod val="50000"/>
                  </a:schemeClr>
                </a:solidFill>
              </a:rPr>
              <a:t>.</a:t>
            </a:r>
          </a:p>
          <a:p>
            <a:pPr marL="0" indent="0">
              <a:buNone/>
            </a:pPr>
            <a:endParaRPr lang="en-US" dirty="0" smtClean="0">
              <a:solidFill>
                <a:schemeClr val="accent5">
                  <a:lumMod val="50000"/>
                </a:schemeClr>
              </a:solidFill>
            </a:endParaRPr>
          </a:p>
          <a:p>
            <a:r>
              <a:rPr lang="en-US" dirty="0">
                <a:solidFill>
                  <a:schemeClr val="accent5">
                    <a:lumMod val="50000"/>
                  </a:schemeClr>
                </a:solidFill>
              </a:rPr>
              <a:t>Nationwide, almost 1.9 million homes (or roughly 2 percent of all U.S. homes) – worth a combined </a:t>
            </a:r>
            <a:r>
              <a:rPr lang="en-US" b="1" dirty="0">
                <a:solidFill>
                  <a:schemeClr val="accent5">
                    <a:lumMod val="50000"/>
                  </a:schemeClr>
                </a:solidFill>
              </a:rPr>
              <a:t>$882 billion </a:t>
            </a:r>
            <a:r>
              <a:rPr lang="en-US" dirty="0">
                <a:solidFill>
                  <a:schemeClr val="accent5">
                    <a:lumMod val="50000"/>
                  </a:schemeClr>
                </a:solidFill>
              </a:rPr>
              <a:t>– are at risk of being underwater by 2100. </a:t>
            </a:r>
          </a:p>
          <a:p>
            <a:pPr>
              <a:buFontTx/>
              <a:buChar char="-"/>
            </a:pPr>
            <a:endParaRPr lang="en-US" dirty="0">
              <a:solidFill>
                <a:schemeClr val="accent2">
                  <a:lumMod val="75000"/>
                </a:schemeClr>
              </a:solidFill>
            </a:endParaRPr>
          </a:p>
          <a:p>
            <a:pPr marL="0" indent="0">
              <a:buNone/>
            </a:pPr>
            <a:endParaRPr lang="en-US" b="1" dirty="0" smtClean="0">
              <a:solidFill>
                <a:schemeClr val="accent2">
                  <a:lumMod val="75000"/>
                </a:schemeClr>
              </a:solidFill>
            </a:endParaRPr>
          </a:p>
        </p:txBody>
      </p:sp>
    </p:spTree>
    <p:extLst>
      <p:ext uri="{BB962C8B-B14F-4D97-AF65-F5344CB8AC3E}">
        <p14:creationId xmlns:p14="http://schemas.microsoft.com/office/powerpoint/2010/main" val="20694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6934200" cy="514350"/>
          </a:xfrm>
        </p:spPr>
        <p:txBody>
          <a:bodyPr>
            <a:normAutofit fontScale="90000"/>
          </a:bodyPr>
          <a:lstStyle/>
          <a:p>
            <a:r>
              <a:rPr lang="en-US" dirty="0" smtClean="0"/>
              <a:t>Damages</a:t>
            </a:r>
            <a:endParaRPr lang="en-US" dirty="0"/>
          </a:p>
        </p:txBody>
      </p:sp>
      <p:sp>
        <p:nvSpPr>
          <p:cNvPr id="3" name="Content Placeholder 2"/>
          <p:cNvSpPr>
            <a:spLocks noGrp="1"/>
          </p:cNvSpPr>
          <p:nvPr>
            <p:ph idx="1"/>
          </p:nvPr>
        </p:nvSpPr>
        <p:spPr>
          <a:xfrm>
            <a:off x="457200" y="1085851"/>
            <a:ext cx="8229600" cy="3543299"/>
          </a:xfrm>
        </p:spPr>
        <p:txBody>
          <a:bodyPr>
            <a:normAutofit/>
          </a:bodyPr>
          <a:lstStyle/>
          <a:p>
            <a:pPr>
              <a:buFont typeface="Wingdings" panose="05000000000000000000" pitchFamily="2" charset="2"/>
              <a:buChar char="§"/>
            </a:pPr>
            <a:r>
              <a:rPr lang="en-US" sz="1800" b="1" dirty="0" smtClean="0">
                <a:solidFill>
                  <a:schemeClr val="accent5">
                    <a:lumMod val="50000"/>
                  </a:schemeClr>
                </a:solidFill>
              </a:rPr>
              <a:t>2017 Report from Zillow Reflecting Estimated Damage to N.Y. Homes From 6 Foot Sea Level Rise:</a:t>
            </a:r>
          </a:p>
          <a:p>
            <a:pPr marL="0" indent="0">
              <a:buNone/>
            </a:pPr>
            <a:endParaRPr lang="en-US" dirty="0">
              <a:solidFill>
                <a:schemeClr val="accent2">
                  <a:lumMod val="75000"/>
                </a:schemeClr>
              </a:solidFill>
            </a:endParaRPr>
          </a:p>
          <a:p>
            <a:pPr marL="0" indent="0">
              <a:buNone/>
            </a:pPr>
            <a:endParaRPr lang="en-US" b="1" dirty="0" smtClean="0">
              <a:solidFill>
                <a:schemeClr val="accent2">
                  <a:lumMod val="75000"/>
                </a:schemeClr>
              </a:solidFill>
            </a:endParaRPr>
          </a:p>
        </p:txBody>
      </p:sp>
      <p:pic>
        <p:nvPicPr>
          <p:cNvPr id="4" name="Picture 3" descr="https://wp.zillowstatic.com/3/New-York-a096c2.png"/>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57350"/>
            <a:ext cx="6781800" cy="2743200"/>
          </a:xfrm>
          <a:prstGeom prst="rect">
            <a:avLst/>
          </a:prstGeom>
          <a:noFill/>
          <a:ln>
            <a:noFill/>
          </a:ln>
        </p:spPr>
      </p:pic>
    </p:spTree>
    <p:extLst>
      <p:ext uri="{BB962C8B-B14F-4D97-AF65-F5344CB8AC3E}">
        <p14:creationId xmlns:p14="http://schemas.microsoft.com/office/powerpoint/2010/main" val="33218556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9600" y="857250"/>
            <a:ext cx="7772400" cy="1714500"/>
          </a:xfrm>
        </p:spPr>
        <p:txBody>
          <a:bodyPr>
            <a:normAutofit/>
          </a:bodyPr>
          <a:lstStyle/>
          <a:p>
            <a:pPr algn="ctr"/>
            <a:r>
              <a:rPr lang="en-US" sz="2000" b="1" dirty="0">
                <a:solidFill>
                  <a:schemeClr val="accent5">
                    <a:lumMod val="50000"/>
                  </a:schemeClr>
                </a:solidFill>
              </a:rPr>
              <a:t>“Today’s flood will become tomorrow’s high tide.” </a:t>
            </a:r>
            <a:r>
              <a:rPr lang="en-US" sz="1800" b="1" dirty="0" smtClean="0">
                <a:solidFill>
                  <a:schemeClr val="accent5">
                    <a:lumMod val="50000"/>
                  </a:schemeClr>
                </a:solidFill>
              </a:rPr>
              <a:t/>
            </a:r>
            <a:br>
              <a:rPr lang="en-US" sz="1800" b="1" dirty="0" smtClean="0">
                <a:solidFill>
                  <a:schemeClr val="accent5">
                    <a:lumMod val="50000"/>
                  </a:schemeClr>
                </a:solidFill>
              </a:rPr>
            </a:br>
            <a:r>
              <a:rPr lang="en-US" sz="1400" dirty="0" smtClean="0">
                <a:solidFill>
                  <a:schemeClr val="accent5">
                    <a:lumMod val="50000"/>
                  </a:schemeClr>
                </a:solidFill>
              </a:rPr>
              <a:t>(</a:t>
            </a:r>
            <a:r>
              <a:rPr lang="en-US" sz="1400" dirty="0">
                <a:solidFill>
                  <a:schemeClr val="accent5">
                    <a:lumMod val="50000"/>
                  </a:schemeClr>
                </a:solidFill>
              </a:rPr>
              <a:t>Margaret Davidson – Founder of NOAA’s Coastal Services </a:t>
            </a:r>
            <a:r>
              <a:rPr lang="en-US" sz="1400" dirty="0" smtClean="0">
                <a:solidFill>
                  <a:schemeClr val="accent5">
                    <a:lumMod val="50000"/>
                  </a:schemeClr>
                </a:solidFill>
              </a:rPr>
              <a:t>Center)</a:t>
            </a:r>
            <a:r>
              <a:rPr lang="en-US" sz="1400" dirty="0">
                <a:solidFill>
                  <a:schemeClr val="accent5">
                    <a:lumMod val="50000"/>
                  </a:schemeClr>
                </a:solidFill>
              </a:rPr>
              <a:t/>
            </a:r>
            <a:br>
              <a:rPr lang="en-US" sz="1400" dirty="0">
                <a:solidFill>
                  <a:schemeClr val="accent5">
                    <a:lumMod val="50000"/>
                  </a:schemeClr>
                </a:solidFill>
              </a:rPr>
            </a:br>
            <a:r>
              <a:rPr lang="en-US" sz="4400" dirty="0" smtClean="0">
                <a:latin typeface="Britannic Bold" panose="020B0903060703020204" pitchFamily="34" charset="0"/>
              </a:rPr>
              <a:t>Questions?</a:t>
            </a:r>
            <a:endParaRPr lang="en-US" sz="4400" dirty="0">
              <a:latin typeface="Britannic Bold" panose="020B0903060703020204" pitchFamily="34" charset="0"/>
            </a:endParaRPr>
          </a:p>
        </p:txBody>
      </p:sp>
      <p:pic>
        <p:nvPicPr>
          <p:cNvPr id="1026" name="Picture 2" descr="C:\Users\akrauss\AppData\Local\Microsoft\Windows\Temporary Internet Files\Content.IE5\28OZBEUB\smiley-face-have-a-grea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0150" y="2628901"/>
            <a:ext cx="1289050" cy="10922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400301"/>
            <a:ext cx="4233862" cy="2382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19524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76350"/>
            <a:ext cx="4240552" cy="2114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200400" y="1479255"/>
            <a:ext cx="4572000" cy="923330"/>
          </a:xfrm>
          <a:prstGeom prst="rect">
            <a:avLst/>
          </a:prstGeom>
        </p:spPr>
        <p:txBody>
          <a:bodyPr>
            <a:spAutoFit/>
          </a:bodyPr>
          <a:lstStyle/>
          <a:p>
            <a:r>
              <a:rPr lang="en-US" dirty="0" smtClean="0">
                <a:solidFill>
                  <a:srgbClr val="1D6A58"/>
                </a:solidFill>
              </a:rPr>
              <a:t>Richard K. Traub</a:t>
            </a:r>
          </a:p>
          <a:p>
            <a:r>
              <a:rPr lang="en-US" dirty="0" smtClean="0">
                <a:solidFill>
                  <a:srgbClr val="1D6A58"/>
                </a:solidFill>
              </a:rPr>
              <a:t>+1 </a:t>
            </a:r>
            <a:r>
              <a:rPr lang="en-US" dirty="0">
                <a:solidFill>
                  <a:srgbClr val="1D6A58"/>
                </a:solidFill>
              </a:rPr>
              <a:t>732-275-7842</a:t>
            </a:r>
          </a:p>
          <a:p>
            <a:r>
              <a:rPr lang="en-US" dirty="0">
                <a:solidFill>
                  <a:srgbClr val="1D6A58"/>
                </a:solidFill>
              </a:rPr>
              <a:t>rtraub@tlsslaw.com</a:t>
            </a:r>
          </a:p>
        </p:txBody>
      </p:sp>
    </p:spTree>
    <p:extLst>
      <p:ext uri="{BB962C8B-B14F-4D97-AF65-F5344CB8AC3E}">
        <p14:creationId xmlns:p14="http://schemas.microsoft.com/office/powerpoint/2010/main" val="31928684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Contact Us</a:t>
            </a:r>
            <a:endParaRPr lang="en-US" dirty="0"/>
          </a:p>
        </p:txBody>
      </p:sp>
      <p:sp>
        <p:nvSpPr>
          <p:cNvPr id="5" name="Text Placeholder 3"/>
          <p:cNvSpPr txBox="1">
            <a:spLocks/>
          </p:cNvSpPr>
          <p:nvPr/>
        </p:nvSpPr>
        <p:spPr>
          <a:xfrm>
            <a:off x="1905000" y="1502042"/>
            <a:ext cx="2438400" cy="832239"/>
          </a:xfrm>
          <a:prstGeom prst="rect">
            <a:avLst/>
          </a:prstGeom>
        </p:spPr>
        <p:txBody>
          <a:bodyPr>
            <a:normAutofit/>
          </a:bodyPr>
          <a:lstStyle>
            <a:lvl1pPr marL="0" indent="0" algn="l" defTabSz="914400" rtl="0" eaLnBrk="1" latinLnBrk="0" hangingPunct="1">
              <a:spcBef>
                <a:spcPct val="20000"/>
              </a:spcBef>
              <a:buClr>
                <a:srgbClr val="1D6A58"/>
              </a:buClr>
              <a:buSzPct val="110000"/>
              <a:buFont typeface="Arial" panose="020B0604020202020204" pitchFamily="34" charset="0"/>
              <a:buNone/>
              <a:defRPr sz="1200" kern="1200" baseline="0">
                <a:solidFill>
                  <a:srgbClr val="898989"/>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Clr>
                <a:srgbClr val="1D6A58"/>
              </a:buClr>
              <a:buSzPct val="110000"/>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Clr>
                <a:srgbClr val="1D6A58"/>
              </a:buClr>
              <a:buSzPct val="110000"/>
              <a:buFont typeface="Arial" panose="020B0604020202020204" pitchFamily="34" charset="0"/>
              <a:buNone/>
              <a:defRPr sz="1000" kern="1200">
                <a:solidFill>
                  <a:srgbClr val="898989"/>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Clr>
                <a:srgbClr val="1D6A58"/>
              </a:buClr>
              <a:buSzPct val="110000"/>
              <a:buFont typeface="Arial" panose="020B0604020202020204" pitchFamily="34" charset="0"/>
              <a:buNone/>
              <a:defRPr sz="900" kern="1200">
                <a:solidFill>
                  <a:srgbClr val="898989"/>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Clr>
                <a:srgbClr val="1D6A58"/>
              </a:buClr>
              <a:buSzPct val="110000"/>
              <a:buFont typeface="Arial" panose="020B0604020202020204" pitchFamily="34" charset="0"/>
              <a:buNone/>
              <a:defRPr sz="900" kern="1200">
                <a:solidFill>
                  <a:srgbClr val="898989"/>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pPr>
              <a:lnSpc>
                <a:spcPct val="114000"/>
              </a:lnSpc>
              <a:spcBef>
                <a:spcPts val="0"/>
              </a:spcBef>
            </a:pPr>
            <a:r>
              <a:rPr lang="en-US" sz="1100" dirty="0" smtClean="0">
                <a:solidFill>
                  <a:srgbClr val="14483C"/>
                </a:solidFill>
              </a:rPr>
              <a:t>Partner</a:t>
            </a:r>
          </a:p>
          <a:p>
            <a:r>
              <a:rPr lang="en-US" sz="1100" dirty="0" smtClean="0">
                <a:solidFill>
                  <a:srgbClr val="14483C"/>
                </a:solidFill>
              </a:rPr>
              <a:t>(914) 347-2600</a:t>
            </a:r>
          </a:p>
          <a:p>
            <a:r>
              <a:rPr lang="en-US" sz="1100" dirty="0" smtClean="0">
                <a:solidFill>
                  <a:srgbClr val="14483C"/>
                </a:solidFill>
              </a:rPr>
              <a:t>akrauss@tlsslaw.com</a:t>
            </a:r>
            <a:endParaRPr lang="en-US" sz="1100" dirty="0">
              <a:solidFill>
                <a:srgbClr val="14483C"/>
              </a:solidFill>
            </a:endParaRPr>
          </a:p>
        </p:txBody>
      </p:sp>
      <p:sp>
        <p:nvSpPr>
          <p:cNvPr id="6" name="Text Placeholder 3"/>
          <p:cNvSpPr txBox="1">
            <a:spLocks/>
          </p:cNvSpPr>
          <p:nvPr/>
        </p:nvSpPr>
        <p:spPr>
          <a:xfrm>
            <a:off x="1905000" y="1304613"/>
            <a:ext cx="3429000" cy="197429"/>
          </a:xfrm>
          <a:prstGeom prst="rect">
            <a:avLst/>
          </a:prstGeom>
        </p:spPr>
        <p:txBody>
          <a:bodyPr>
            <a:noAutofit/>
          </a:bodyPr>
          <a:lstStyle>
            <a:lvl1pPr marL="0" indent="0" algn="l" defTabSz="914400" rtl="0" eaLnBrk="1" latinLnBrk="0" hangingPunct="1">
              <a:spcBef>
                <a:spcPct val="0"/>
              </a:spcBef>
              <a:buClr>
                <a:srgbClr val="1D6A58"/>
              </a:buClr>
              <a:buSzPct val="110000"/>
              <a:buFont typeface="Arial" panose="020B0604020202020204" pitchFamily="34" charset="0"/>
              <a:buNone/>
              <a:defRPr lang="en-US" sz="1200" b="1" kern="1200" dirty="0" smtClean="0">
                <a:solidFill>
                  <a:srgbClr val="1D6A58"/>
                </a:solidFill>
                <a:latin typeface="Arial" panose="020B0604020202020204" pitchFamily="34" charset="0"/>
                <a:ea typeface="+mj-ea"/>
                <a:cs typeface="Arial" panose="020B0604020202020204" pitchFamily="34" charset="0"/>
              </a:defRPr>
            </a:lvl1pPr>
            <a:lvl2pPr marL="457200" indent="0" algn="l" defTabSz="914400" rtl="0" eaLnBrk="1" latinLnBrk="0" hangingPunct="1">
              <a:spcBef>
                <a:spcPct val="20000"/>
              </a:spcBef>
              <a:buClr>
                <a:srgbClr val="1D6A58"/>
              </a:buClr>
              <a:buSzPct val="110000"/>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Clr>
                <a:srgbClr val="1D6A58"/>
              </a:buClr>
              <a:buSzPct val="110000"/>
              <a:buFont typeface="Arial" panose="020B0604020202020204" pitchFamily="34" charset="0"/>
              <a:buNone/>
              <a:defRPr sz="1000" kern="1200">
                <a:solidFill>
                  <a:srgbClr val="898989"/>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Clr>
                <a:srgbClr val="1D6A58"/>
              </a:buClr>
              <a:buSzPct val="110000"/>
              <a:buFont typeface="Arial" panose="020B0604020202020204" pitchFamily="34" charset="0"/>
              <a:buNone/>
              <a:defRPr sz="900" kern="1200">
                <a:solidFill>
                  <a:srgbClr val="898989"/>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Clr>
                <a:srgbClr val="1D6A58"/>
              </a:buClr>
              <a:buSzPct val="110000"/>
              <a:buFont typeface="Arial" panose="020B0604020202020204" pitchFamily="34" charset="0"/>
              <a:buNone/>
              <a:defRPr sz="900" kern="1200">
                <a:solidFill>
                  <a:srgbClr val="898989"/>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en-US" dirty="0" smtClean="0"/>
              <a:t>Adam D. Krauss, Esq. | New York</a:t>
            </a:r>
            <a:endParaRPr lang="en-US" dirty="0"/>
          </a:p>
        </p:txBody>
      </p:sp>
      <p:sp>
        <p:nvSpPr>
          <p:cNvPr id="7" name="Rounded Rectangle 6"/>
          <p:cNvSpPr/>
          <p:nvPr/>
        </p:nvSpPr>
        <p:spPr>
          <a:xfrm>
            <a:off x="457200" y="1304613"/>
            <a:ext cx="1371600" cy="1068851"/>
          </a:xfrm>
          <a:prstGeom prst="round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47675" y="3867952"/>
            <a:ext cx="8315325" cy="723788"/>
          </a:xfrm>
          <a:prstGeom prst="rect">
            <a:avLst/>
          </a:prstGeom>
        </p:spPr>
        <p:txBody>
          <a:bodyPr wrap="square">
            <a:spAutoFit/>
          </a:bodyPr>
          <a:lstStyle/>
          <a:p>
            <a:pPr>
              <a:lnSpc>
                <a:spcPct val="114000"/>
              </a:lnSpc>
            </a:pPr>
            <a:r>
              <a:rPr lang="en-US" sz="900" dirty="0" smtClean="0">
                <a:solidFill>
                  <a:schemeClr val="tx1">
                    <a:lumMod val="65000"/>
                    <a:lumOff val="35000"/>
                  </a:schemeClr>
                </a:solidFill>
                <a:latin typeface="Arial Narrow" panose="020B0606020202030204" pitchFamily="34" charset="0"/>
                <a:cs typeface="Arial" panose="020B0604020202020204" pitchFamily="34" charset="0"/>
              </a:rPr>
              <a:t>The content in this presentation is intended for informational </a:t>
            </a:r>
            <a:r>
              <a:rPr lang="en-US" sz="900" dirty="0">
                <a:solidFill>
                  <a:schemeClr val="tx1">
                    <a:lumMod val="65000"/>
                    <a:lumOff val="35000"/>
                  </a:schemeClr>
                </a:solidFill>
                <a:latin typeface="Arial Narrow" panose="020B0606020202030204" pitchFamily="34" charset="0"/>
                <a:cs typeface="Arial" panose="020B0604020202020204" pitchFamily="34" charset="0"/>
              </a:rPr>
              <a:t>purposes only. This information does not constitute legal advice. The law is constantly changing and the information may not be complete or correct depending on the date of the article and your particular legal problem. Each legal problem depends on its individual facts and different jurisdictions have different laws and regulations. Because of these differences, you should not act or rely on any information </a:t>
            </a:r>
            <a:r>
              <a:rPr lang="en-US" sz="900" dirty="0" smtClean="0">
                <a:solidFill>
                  <a:schemeClr val="tx1">
                    <a:lumMod val="65000"/>
                    <a:lumOff val="35000"/>
                  </a:schemeClr>
                </a:solidFill>
                <a:latin typeface="Arial Narrow" panose="020B0606020202030204" pitchFamily="34" charset="0"/>
                <a:cs typeface="Arial" panose="020B0604020202020204" pitchFamily="34" charset="0"/>
              </a:rPr>
              <a:t>contained in this presentation without </a:t>
            </a:r>
            <a:r>
              <a:rPr lang="en-US" sz="900" dirty="0">
                <a:solidFill>
                  <a:schemeClr val="tx1">
                    <a:lumMod val="65000"/>
                    <a:lumOff val="35000"/>
                  </a:schemeClr>
                </a:solidFill>
                <a:latin typeface="Arial Narrow" panose="020B0606020202030204" pitchFamily="34" charset="0"/>
                <a:cs typeface="Arial" panose="020B0604020202020204" pitchFamily="34" charset="0"/>
              </a:rPr>
              <a:t>seeking the advice of a competent attorney licensed to practice law in your jurisdiction for your particular problem. Traub Lieberman Straus &amp; Shrewsberry LLP makes no representation that </a:t>
            </a:r>
            <a:r>
              <a:rPr lang="en-US" sz="900" dirty="0" smtClean="0">
                <a:solidFill>
                  <a:schemeClr val="tx1">
                    <a:lumMod val="65000"/>
                    <a:lumOff val="35000"/>
                  </a:schemeClr>
                </a:solidFill>
                <a:latin typeface="Arial Narrow" panose="020B0606020202030204" pitchFamily="34" charset="0"/>
                <a:cs typeface="Arial" panose="020B0604020202020204" pitchFamily="34" charset="0"/>
              </a:rPr>
              <a:t>content in this presentation is appropriate </a:t>
            </a:r>
            <a:r>
              <a:rPr lang="en-US" sz="900" dirty="0">
                <a:solidFill>
                  <a:schemeClr val="tx1">
                    <a:lumMod val="65000"/>
                    <a:lumOff val="35000"/>
                  </a:schemeClr>
                </a:solidFill>
                <a:latin typeface="Arial Narrow" panose="020B0606020202030204" pitchFamily="34" charset="0"/>
                <a:cs typeface="Arial" panose="020B0604020202020204" pitchFamily="34" charset="0"/>
              </a:rPr>
              <a:t>or available for use.</a:t>
            </a:r>
            <a:endParaRPr lang="en-US" sz="900" dirty="0">
              <a:solidFill>
                <a:schemeClr val="tx1">
                  <a:lumMod val="65000"/>
                  <a:lumOff val="35000"/>
                </a:schemeClr>
              </a:solidFill>
              <a:effectLst/>
              <a:latin typeface="Arial Narrow" panose="020B060602020203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1314450"/>
            <a:ext cx="1447800" cy="1672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4700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6400800" cy="571500"/>
          </a:xfrm>
        </p:spPr>
        <p:txBody>
          <a:bodyPr>
            <a:normAutofit fontScale="90000"/>
          </a:bodyPr>
          <a:lstStyle/>
          <a:p>
            <a:pPr algn="ctr"/>
            <a:r>
              <a:rPr lang="en-US" dirty="0"/>
              <a:t>The Greenhouse Effect</a:t>
            </a:r>
          </a:p>
        </p:txBody>
      </p:sp>
      <p:sp>
        <p:nvSpPr>
          <p:cNvPr id="4" name="Content Placeholder 3"/>
          <p:cNvSpPr>
            <a:spLocks noGrp="1"/>
          </p:cNvSpPr>
          <p:nvPr>
            <p:ph idx="1"/>
          </p:nvPr>
        </p:nvSpPr>
        <p:spPr/>
        <p:txBody>
          <a:bodyPr>
            <a:normAutofit fontScale="92500" lnSpcReduction="20000"/>
          </a:bodyPr>
          <a:lstStyle/>
          <a:p>
            <a:pPr marL="0" indent="0">
              <a:buNone/>
            </a:pPr>
            <a:r>
              <a:rPr lang="en-US" dirty="0" smtClean="0"/>
              <a:t>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					                    </a:t>
            </a:r>
            <a:r>
              <a:rPr lang="en-US" sz="1600" dirty="0" smtClean="0">
                <a:solidFill>
                  <a:schemeClr val="accent2">
                    <a:lumMod val="75000"/>
                  </a:schemeClr>
                </a:solidFill>
              </a:rPr>
              <a:t>IPCC (2014)</a:t>
            </a:r>
            <a:endParaRPr lang="en-US" sz="1600" dirty="0">
              <a:solidFill>
                <a:schemeClr val="accent2">
                  <a:lumMod val="75000"/>
                </a:schemeClr>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047750"/>
            <a:ext cx="4343401" cy="3203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186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1" y="1143000"/>
            <a:ext cx="7648575" cy="264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28650"/>
            <a:ext cx="8720470"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71475"/>
            <a:ext cx="769620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98072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14350"/>
            <a:ext cx="6400800" cy="457200"/>
          </a:xfrm>
        </p:spPr>
        <p:txBody>
          <a:bodyPr>
            <a:noAutofit/>
          </a:bodyPr>
          <a:lstStyle/>
          <a:p>
            <a:pPr algn="ctr"/>
            <a:r>
              <a:rPr lang="en-US" sz="2800" dirty="0" smtClean="0"/>
              <a:t>Brief History of Climate Change Events</a:t>
            </a:r>
            <a:endParaRPr lang="en-US" sz="2800" dirty="0"/>
          </a:p>
        </p:txBody>
      </p:sp>
      <p:sp>
        <p:nvSpPr>
          <p:cNvPr id="3" name="Content Placeholder 2"/>
          <p:cNvSpPr>
            <a:spLocks noGrp="1"/>
          </p:cNvSpPr>
          <p:nvPr>
            <p:ph idx="1"/>
          </p:nvPr>
        </p:nvSpPr>
        <p:spPr>
          <a:xfrm>
            <a:off x="228600" y="1143000"/>
            <a:ext cx="8610600" cy="3429000"/>
          </a:xfrm>
        </p:spPr>
        <p:txBody>
          <a:bodyPr>
            <a:normAutofit fontScale="55000" lnSpcReduction="20000"/>
          </a:bodyPr>
          <a:lstStyle/>
          <a:p>
            <a:pPr marL="0" indent="0" fontAlgn="base">
              <a:buNone/>
            </a:pPr>
            <a:endParaRPr lang="en-US" b="1" dirty="0"/>
          </a:p>
          <a:p>
            <a:pPr fontAlgn="base"/>
            <a:r>
              <a:rPr lang="en-US" sz="2500" b="1" dirty="0" smtClean="0">
                <a:solidFill>
                  <a:schemeClr val="accent5">
                    <a:lumMod val="50000"/>
                  </a:schemeClr>
                </a:solidFill>
              </a:rPr>
              <a:t>1712</a:t>
            </a:r>
            <a:r>
              <a:rPr lang="en-US" sz="2500" dirty="0">
                <a:solidFill>
                  <a:schemeClr val="accent5">
                    <a:lumMod val="50000"/>
                  </a:schemeClr>
                </a:solidFill>
              </a:rPr>
              <a:t> - British ironmonger Thomas Newcomen invents the first widely used steam engine, paving the way for the Industrial Revolution and industrial scale use of coal</a:t>
            </a:r>
            <a:r>
              <a:rPr lang="en-US" sz="2500" dirty="0" smtClean="0">
                <a:solidFill>
                  <a:schemeClr val="accent5">
                    <a:lumMod val="50000"/>
                  </a:schemeClr>
                </a:solidFill>
              </a:rPr>
              <a:t>.</a:t>
            </a:r>
          </a:p>
          <a:p>
            <a:pPr marL="0" indent="0" fontAlgn="base">
              <a:buNone/>
            </a:pPr>
            <a:endParaRPr lang="en-US" sz="2500" dirty="0">
              <a:solidFill>
                <a:schemeClr val="accent5">
                  <a:lumMod val="50000"/>
                </a:schemeClr>
              </a:solidFill>
            </a:endParaRPr>
          </a:p>
          <a:p>
            <a:pPr fontAlgn="base"/>
            <a:r>
              <a:rPr lang="en-US" sz="2500" b="1" dirty="0">
                <a:solidFill>
                  <a:schemeClr val="accent5">
                    <a:lumMod val="50000"/>
                  </a:schemeClr>
                </a:solidFill>
              </a:rPr>
              <a:t>1800</a:t>
            </a:r>
            <a:r>
              <a:rPr lang="en-US" sz="2500" dirty="0">
                <a:solidFill>
                  <a:schemeClr val="accent5">
                    <a:lumMod val="50000"/>
                  </a:schemeClr>
                </a:solidFill>
              </a:rPr>
              <a:t> - World population reaches one billion.</a:t>
            </a:r>
          </a:p>
          <a:p>
            <a:pPr fontAlgn="base"/>
            <a:endParaRPr lang="en-US" sz="2500" b="1" dirty="0" smtClean="0">
              <a:solidFill>
                <a:schemeClr val="accent5">
                  <a:lumMod val="50000"/>
                </a:schemeClr>
              </a:solidFill>
            </a:endParaRPr>
          </a:p>
          <a:p>
            <a:pPr fontAlgn="base"/>
            <a:r>
              <a:rPr lang="en-US" sz="2500" b="1" dirty="0" smtClean="0">
                <a:solidFill>
                  <a:schemeClr val="accent5">
                    <a:lumMod val="50000"/>
                  </a:schemeClr>
                </a:solidFill>
              </a:rPr>
              <a:t>1824</a:t>
            </a:r>
            <a:r>
              <a:rPr lang="en-US" sz="2500" dirty="0">
                <a:solidFill>
                  <a:schemeClr val="accent5">
                    <a:lumMod val="50000"/>
                  </a:schemeClr>
                </a:solidFill>
              </a:rPr>
              <a:t> - </a:t>
            </a:r>
            <a:r>
              <a:rPr lang="en-US" sz="2500" b="1" dirty="0">
                <a:solidFill>
                  <a:schemeClr val="accent5">
                    <a:lumMod val="50000"/>
                  </a:schemeClr>
                </a:solidFill>
              </a:rPr>
              <a:t>French physicist Joseph Fourier describes the Earth's natural "greenhouse effect". </a:t>
            </a:r>
            <a:endParaRPr lang="en-US" sz="2500" b="1" dirty="0" smtClean="0">
              <a:solidFill>
                <a:schemeClr val="accent5">
                  <a:lumMod val="50000"/>
                </a:schemeClr>
              </a:solidFill>
            </a:endParaRPr>
          </a:p>
          <a:p>
            <a:pPr fontAlgn="base"/>
            <a:endParaRPr lang="en-US" sz="2500" b="1" dirty="0" smtClean="0">
              <a:solidFill>
                <a:schemeClr val="accent5">
                  <a:lumMod val="50000"/>
                </a:schemeClr>
              </a:solidFill>
            </a:endParaRPr>
          </a:p>
          <a:p>
            <a:pPr fontAlgn="base"/>
            <a:r>
              <a:rPr lang="en-US" sz="2500" b="1" dirty="0" smtClean="0">
                <a:solidFill>
                  <a:schemeClr val="accent5">
                    <a:lumMod val="50000"/>
                  </a:schemeClr>
                </a:solidFill>
              </a:rPr>
              <a:t>1886</a:t>
            </a:r>
            <a:r>
              <a:rPr lang="en-US" sz="2500" dirty="0">
                <a:solidFill>
                  <a:schemeClr val="accent5">
                    <a:lumMod val="50000"/>
                  </a:schemeClr>
                </a:solidFill>
              </a:rPr>
              <a:t> - Karl Benz unveils the </a:t>
            </a:r>
            <a:r>
              <a:rPr lang="en-US" sz="2500" dirty="0" err="1">
                <a:solidFill>
                  <a:schemeClr val="accent5">
                    <a:lumMod val="50000"/>
                  </a:schemeClr>
                </a:solidFill>
              </a:rPr>
              <a:t>Motorwagen</a:t>
            </a:r>
            <a:r>
              <a:rPr lang="en-US" sz="2500" dirty="0">
                <a:solidFill>
                  <a:schemeClr val="accent5">
                    <a:lumMod val="50000"/>
                  </a:schemeClr>
                </a:solidFill>
              </a:rPr>
              <a:t>, often regarded as the first true automobile.</a:t>
            </a:r>
          </a:p>
          <a:p>
            <a:pPr fontAlgn="base"/>
            <a:endParaRPr lang="en-US" sz="2500" b="1" dirty="0" smtClean="0">
              <a:solidFill>
                <a:schemeClr val="accent5">
                  <a:lumMod val="50000"/>
                </a:schemeClr>
              </a:solidFill>
            </a:endParaRPr>
          </a:p>
          <a:p>
            <a:pPr fontAlgn="base"/>
            <a:r>
              <a:rPr lang="en-US" sz="2500" b="1" dirty="0" smtClean="0">
                <a:solidFill>
                  <a:schemeClr val="accent5">
                    <a:lumMod val="50000"/>
                  </a:schemeClr>
                </a:solidFill>
              </a:rPr>
              <a:t>1927</a:t>
            </a:r>
            <a:r>
              <a:rPr lang="en-US" sz="2500" dirty="0">
                <a:solidFill>
                  <a:schemeClr val="accent5">
                    <a:lumMod val="50000"/>
                  </a:schemeClr>
                </a:solidFill>
              </a:rPr>
              <a:t> - Carbon emissions from fossil fuel burning and industry reach one billion </a:t>
            </a:r>
            <a:r>
              <a:rPr lang="en-US" sz="2500" dirty="0" smtClean="0">
                <a:solidFill>
                  <a:schemeClr val="accent5">
                    <a:lumMod val="50000"/>
                  </a:schemeClr>
                </a:solidFill>
              </a:rPr>
              <a:t>tons </a:t>
            </a:r>
            <a:r>
              <a:rPr lang="en-US" sz="2500" dirty="0">
                <a:solidFill>
                  <a:schemeClr val="accent5">
                    <a:lumMod val="50000"/>
                  </a:schemeClr>
                </a:solidFill>
              </a:rPr>
              <a:t>per year.</a:t>
            </a:r>
          </a:p>
          <a:p>
            <a:pPr fontAlgn="base"/>
            <a:endParaRPr lang="en-US" sz="2500" b="1" dirty="0" smtClean="0">
              <a:solidFill>
                <a:schemeClr val="accent5">
                  <a:lumMod val="50000"/>
                </a:schemeClr>
              </a:solidFill>
            </a:endParaRPr>
          </a:p>
          <a:p>
            <a:pPr fontAlgn="base"/>
            <a:r>
              <a:rPr lang="en-US" sz="2500" b="1" dirty="0" smtClean="0">
                <a:solidFill>
                  <a:schemeClr val="accent5">
                    <a:lumMod val="50000"/>
                  </a:schemeClr>
                </a:solidFill>
              </a:rPr>
              <a:t>1930</a:t>
            </a:r>
            <a:r>
              <a:rPr lang="en-US" sz="2500" dirty="0">
                <a:solidFill>
                  <a:schemeClr val="accent5">
                    <a:lumMod val="50000"/>
                  </a:schemeClr>
                </a:solidFill>
              </a:rPr>
              <a:t> - Human population reaches two billion.</a:t>
            </a:r>
          </a:p>
          <a:p>
            <a:pPr fontAlgn="base"/>
            <a:endParaRPr lang="en-US" sz="2500" b="1" dirty="0" smtClean="0">
              <a:solidFill>
                <a:schemeClr val="accent5">
                  <a:lumMod val="50000"/>
                </a:schemeClr>
              </a:solidFill>
            </a:endParaRPr>
          </a:p>
          <a:p>
            <a:pPr fontAlgn="base"/>
            <a:endParaRPr lang="en-US" sz="2500" b="1" dirty="0">
              <a:solidFill>
                <a:schemeClr val="accent5">
                  <a:lumMod val="50000"/>
                </a:schemeClr>
              </a:solidFill>
            </a:endParaRPr>
          </a:p>
          <a:p>
            <a:pPr fontAlgn="base"/>
            <a:endParaRPr lang="en-US" sz="2500" b="1" dirty="0">
              <a:solidFill>
                <a:schemeClr val="accent5">
                  <a:lumMod val="50000"/>
                </a:schemeClr>
              </a:solidFill>
            </a:endParaRPr>
          </a:p>
          <a:p>
            <a:pPr marL="0" indent="0">
              <a:buNone/>
            </a:pPr>
            <a:endParaRPr lang="en-US" dirty="0">
              <a:solidFill>
                <a:schemeClr val="accent5">
                  <a:lumMod val="50000"/>
                </a:schemeClr>
              </a:solidFill>
            </a:endParaRPr>
          </a:p>
        </p:txBody>
      </p:sp>
    </p:spTree>
    <p:extLst>
      <p:ext uri="{BB962C8B-B14F-4D97-AF65-F5344CB8AC3E}">
        <p14:creationId xmlns:p14="http://schemas.microsoft.com/office/powerpoint/2010/main" val="3315928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3350"/>
            <a:ext cx="8001000" cy="857250"/>
          </a:xfrm>
        </p:spPr>
        <p:txBody>
          <a:bodyPr/>
          <a:lstStyle/>
          <a:p>
            <a:pPr algn="r"/>
            <a:r>
              <a:rPr lang="en-US" dirty="0" smtClean="0"/>
              <a:t>Brief History of Climate Change Events</a:t>
            </a:r>
            <a:endParaRPr lang="en-US" dirty="0"/>
          </a:p>
        </p:txBody>
      </p:sp>
      <p:sp>
        <p:nvSpPr>
          <p:cNvPr id="3" name="Content Placeholder 2"/>
          <p:cNvSpPr>
            <a:spLocks noGrp="1"/>
          </p:cNvSpPr>
          <p:nvPr>
            <p:ph idx="1"/>
          </p:nvPr>
        </p:nvSpPr>
        <p:spPr/>
        <p:txBody>
          <a:bodyPr>
            <a:normAutofit lnSpcReduction="10000"/>
          </a:bodyPr>
          <a:lstStyle/>
          <a:p>
            <a:r>
              <a:rPr lang="en-US" sz="1500" dirty="0">
                <a:solidFill>
                  <a:srgbClr val="1D6A58"/>
                </a:solidFill>
              </a:rPr>
              <a:t>1938 - Using records from 147 weather stations around the world, British engineer Guy </a:t>
            </a:r>
            <a:r>
              <a:rPr lang="en-US" sz="1500" dirty="0" err="1">
                <a:solidFill>
                  <a:srgbClr val="1D6A58"/>
                </a:solidFill>
              </a:rPr>
              <a:t>Callendar</a:t>
            </a:r>
            <a:r>
              <a:rPr lang="en-US" sz="1500" dirty="0">
                <a:solidFill>
                  <a:srgbClr val="1D6A58"/>
                </a:solidFill>
              </a:rPr>
              <a:t> shows that temperatures had risen over the previous century. He also shows that CO2 concentrations had increased over the same period, and suggests this caused the warming. The "</a:t>
            </a:r>
            <a:r>
              <a:rPr lang="en-US" sz="1500" dirty="0" err="1">
                <a:solidFill>
                  <a:srgbClr val="1D6A58"/>
                </a:solidFill>
              </a:rPr>
              <a:t>Callendar</a:t>
            </a:r>
            <a:r>
              <a:rPr lang="en-US" sz="1500" dirty="0">
                <a:solidFill>
                  <a:srgbClr val="1D6A58"/>
                </a:solidFill>
              </a:rPr>
              <a:t> effect" is widely dismissed by meteorologists.</a:t>
            </a:r>
          </a:p>
          <a:p>
            <a:endParaRPr lang="en-US" sz="1500" dirty="0">
              <a:solidFill>
                <a:srgbClr val="1D6A58"/>
              </a:solidFill>
            </a:endParaRPr>
          </a:p>
          <a:p>
            <a:r>
              <a:rPr lang="en-US" sz="1500" dirty="0">
                <a:solidFill>
                  <a:srgbClr val="1D6A58"/>
                </a:solidFill>
              </a:rPr>
              <a:t>1960 - Human population reaches three billion.</a:t>
            </a:r>
          </a:p>
          <a:p>
            <a:endParaRPr lang="en-US" sz="1500" dirty="0">
              <a:solidFill>
                <a:srgbClr val="1D6A58"/>
              </a:solidFill>
            </a:endParaRPr>
          </a:p>
          <a:p>
            <a:r>
              <a:rPr lang="en-US" sz="1500" dirty="0">
                <a:solidFill>
                  <a:srgbClr val="1D6A58"/>
                </a:solidFill>
              </a:rPr>
              <a:t>1975 - Human population reaches four billion</a:t>
            </a:r>
            <a:r>
              <a:rPr lang="en-US" sz="1500" dirty="0" smtClean="0">
                <a:solidFill>
                  <a:srgbClr val="1D6A58"/>
                </a:solidFill>
              </a:rPr>
              <a:t>.</a:t>
            </a:r>
          </a:p>
          <a:p>
            <a:endParaRPr lang="en-US" sz="1500" dirty="0" smtClean="0">
              <a:solidFill>
                <a:srgbClr val="1D6A58"/>
              </a:solidFill>
            </a:endParaRPr>
          </a:p>
          <a:p>
            <a:pPr lvl="0" fontAlgn="base"/>
            <a:r>
              <a:rPr lang="en-US" sz="1400" b="1" dirty="0">
                <a:solidFill>
                  <a:srgbClr val="1D6A58"/>
                </a:solidFill>
              </a:rPr>
              <a:t>1975</a:t>
            </a:r>
            <a:r>
              <a:rPr lang="en-US" sz="1400" dirty="0">
                <a:solidFill>
                  <a:srgbClr val="1D6A58"/>
                </a:solidFill>
              </a:rPr>
              <a:t> </a:t>
            </a:r>
            <a:r>
              <a:rPr lang="en-US" sz="1400" b="1" dirty="0">
                <a:solidFill>
                  <a:srgbClr val="1D6A58"/>
                </a:solidFill>
              </a:rPr>
              <a:t>- US scientist Wallace </a:t>
            </a:r>
            <a:r>
              <a:rPr lang="en-US" sz="1400" b="1" dirty="0" err="1">
                <a:solidFill>
                  <a:srgbClr val="1D6A58"/>
                </a:solidFill>
              </a:rPr>
              <a:t>Broecker</a:t>
            </a:r>
            <a:r>
              <a:rPr lang="en-US" sz="1400" b="1" dirty="0">
                <a:solidFill>
                  <a:srgbClr val="1D6A58"/>
                </a:solidFill>
              </a:rPr>
              <a:t> puts the term "global warming" into the public domain in the title of a scientific paper.</a:t>
            </a:r>
          </a:p>
          <a:p>
            <a:pPr lvl="0" fontAlgn="base"/>
            <a:endParaRPr lang="en-US" sz="1400" b="1" dirty="0">
              <a:solidFill>
                <a:srgbClr val="1D6A58"/>
              </a:solidFill>
            </a:endParaRPr>
          </a:p>
          <a:p>
            <a:pPr lvl="0" fontAlgn="base"/>
            <a:r>
              <a:rPr lang="en-US" sz="1400" b="1" dirty="0">
                <a:solidFill>
                  <a:srgbClr val="1D6A58"/>
                </a:solidFill>
              </a:rPr>
              <a:t>1987</a:t>
            </a:r>
            <a:r>
              <a:rPr lang="en-US" sz="1400" dirty="0">
                <a:solidFill>
                  <a:srgbClr val="1D6A58"/>
                </a:solidFill>
              </a:rPr>
              <a:t> - Human population reaches five billion</a:t>
            </a:r>
          </a:p>
          <a:p>
            <a:endParaRPr lang="en-US" dirty="0"/>
          </a:p>
        </p:txBody>
      </p:sp>
    </p:spTree>
    <p:extLst>
      <p:ext uri="{BB962C8B-B14F-4D97-AF65-F5344CB8AC3E}">
        <p14:creationId xmlns:p14="http://schemas.microsoft.com/office/powerpoint/2010/main" val="1303778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297"/>
            <a:ext cx="8153400" cy="857250"/>
          </a:xfrm>
        </p:spPr>
        <p:txBody>
          <a:bodyPr>
            <a:normAutofit/>
          </a:bodyPr>
          <a:lstStyle/>
          <a:p>
            <a:r>
              <a:rPr lang="en-US" dirty="0" smtClean="0"/>
              <a:t>   Brief </a:t>
            </a:r>
            <a:r>
              <a:rPr lang="en-US" dirty="0"/>
              <a:t>History of Climate Change Events</a:t>
            </a:r>
          </a:p>
        </p:txBody>
      </p:sp>
      <p:sp>
        <p:nvSpPr>
          <p:cNvPr id="3" name="Content Placeholder 2"/>
          <p:cNvSpPr>
            <a:spLocks noGrp="1"/>
          </p:cNvSpPr>
          <p:nvPr>
            <p:ph idx="1"/>
          </p:nvPr>
        </p:nvSpPr>
        <p:spPr/>
        <p:txBody>
          <a:bodyPr/>
          <a:lstStyle/>
          <a:p>
            <a:pPr lvl="0" fontAlgn="base"/>
            <a:r>
              <a:rPr lang="en-US" sz="1400" b="1" dirty="0">
                <a:solidFill>
                  <a:srgbClr val="4BACC6">
                    <a:lumMod val="50000"/>
                  </a:srgbClr>
                </a:solidFill>
              </a:rPr>
              <a:t>1987</a:t>
            </a:r>
            <a:r>
              <a:rPr lang="en-US" sz="1400" dirty="0">
                <a:solidFill>
                  <a:srgbClr val="4BACC6">
                    <a:lumMod val="50000"/>
                  </a:srgbClr>
                </a:solidFill>
              </a:rPr>
              <a:t> - </a:t>
            </a:r>
            <a:r>
              <a:rPr lang="en-US" sz="1400" b="1" dirty="0">
                <a:solidFill>
                  <a:srgbClr val="4BACC6">
                    <a:lumMod val="50000"/>
                  </a:srgbClr>
                </a:solidFill>
              </a:rPr>
              <a:t>Montreal Protocol agreed, restricting chemicals that damage the ozone layer. Although not established with climate change in mind, it has had a greater impact on greenhouse gas emissions than the Kyoto Protocol.</a:t>
            </a:r>
          </a:p>
          <a:p>
            <a:pPr lvl="0" fontAlgn="base"/>
            <a:endParaRPr lang="en-US" sz="1400" b="1" dirty="0">
              <a:solidFill>
                <a:srgbClr val="4BACC6">
                  <a:lumMod val="50000"/>
                </a:srgbClr>
              </a:solidFill>
            </a:endParaRPr>
          </a:p>
          <a:p>
            <a:pPr lvl="0" fontAlgn="base"/>
            <a:r>
              <a:rPr lang="en-US" sz="1400" b="1" dirty="0">
                <a:solidFill>
                  <a:srgbClr val="4BACC6">
                    <a:lumMod val="50000"/>
                  </a:srgbClr>
                </a:solidFill>
              </a:rPr>
              <a:t>1989</a:t>
            </a:r>
            <a:r>
              <a:rPr lang="en-US" sz="1400" dirty="0">
                <a:solidFill>
                  <a:srgbClr val="4BACC6">
                    <a:lumMod val="50000"/>
                  </a:srgbClr>
                </a:solidFill>
              </a:rPr>
              <a:t> - </a:t>
            </a:r>
            <a:r>
              <a:rPr lang="en-US" sz="1400" b="1" dirty="0">
                <a:solidFill>
                  <a:srgbClr val="4BACC6">
                    <a:lumMod val="50000"/>
                  </a:srgbClr>
                </a:solidFill>
              </a:rPr>
              <a:t>UK Prime Minister Margaret Thatcher - possessor of a chemistry degree - warns in a speech to the UN that "We are seeing a vast increase in the amount of carbon dioxide reaching the atmosphere... The result is that change in future is likely to be more fundamental and more widespread than anything we have known hitherto." She calls for a global treaty on climate change.</a:t>
            </a:r>
          </a:p>
        </p:txBody>
      </p:sp>
    </p:spTree>
    <p:extLst>
      <p:ext uri="{BB962C8B-B14F-4D97-AF65-F5344CB8AC3E}">
        <p14:creationId xmlns:p14="http://schemas.microsoft.com/office/powerpoint/2010/main" val="39508604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3335</TotalTime>
  <Words>4921</Words>
  <Application>Microsoft Office PowerPoint</Application>
  <PresentationFormat>On-screen Show (16:9)</PresentationFormat>
  <Paragraphs>543</Paragraphs>
  <Slides>49</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Arial Narrow</vt:lpstr>
      <vt:lpstr>Britannic Bold</vt:lpstr>
      <vt:lpstr>Calibri</vt:lpstr>
      <vt:lpstr>Wingdings</vt:lpstr>
      <vt:lpstr>Office Theme</vt:lpstr>
      <vt:lpstr>Climate Change Litigation &amp; Insurance Implications</vt:lpstr>
      <vt:lpstr>Climate Change Science The Basics</vt:lpstr>
      <vt:lpstr>What Is The Difference Between Weather &amp; Climate ?</vt:lpstr>
      <vt:lpstr>The Greenhouse Effect</vt:lpstr>
      <vt:lpstr>The Greenhouse Effect</vt:lpstr>
      <vt:lpstr>PowerPoint Presentation</vt:lpstr>
      <vt:lpstr>Brief History of Climate Change Events</vt:lpstr>
      <vt:lpstr>Brief History of Climate Change Events</vt:lpstr>
      <vt:lpstr>   Brief History of Climate Change Events</vt:lpstr>
      <vt:lpstr>Brief History of Climate Change Events</vt:lpstr>
      <vt:lpstr>Brief History of Climate Change Events </vt:lpstr>
      <vt:lpstr>Brief History of Climate Change Events</vt:lpstr>
      <vt:lpstr>     Brief History of Climate Change Events</vt:lpstr>
      <vt:lpstr>Climate Change Litigation (Past, Present &amp; Future)</vt:lpstr>
      <vt:lpstr>Threshold Issues</vt:lpstr>
      <vt:lpstr>  Climate Change Litigation -- The Past</vt:lpstr>
      <vt:lpstr>The Past</vt:lpstr>
      <vt:lpstr>The Past</vt:lpstr>
      <vt:lpstr>The Past</vt:lpstr>
      <vt:lpstr>The Past</vt:lpstr>
      <vt:lpstr>The Past</vt:lpstr>
      <vt:lpstr>The Present: The Big Ten US Climate Change Lawsuits</vt:lpstr>
      <vt:lpstr>The Present</vt:lpstr>
      <vt:lpstr>The Present</vt:lpstr>
      <vt:lpstr>The Present</vt:lpstr>
      <vt:lpstr>The Present</vt:lpstr>
      <vt:lpstr>The Present</vt:lpstr>
      <vt:lpstr>The Present</vt:lpstr>
      <vt:lpstr>The Present</vt:lpstr>
      <vt:lpstr>The Present</vt:lpstr>
      <vt:lpstr>The Present</vt:lpstr>
      <vt:lpstr>The Present</vt:lpstr>
      <vt:lpstr>The Present</vt:lpstr>
      <vt:lpstr>The Present</vt:lpstr>
      <vt:lpstr>The Present</vt:lpstr>
      <vt:lpstr>The Present</vt:lpstr>
      <vt:lpstr>The Present</vt:lpstr>
      <vt:lpstr>CHILDRENS’ CASES</vt:lpstr>
      <vt:lpstr>PowerPoint Presentation</vt:lpstr>
      <vt:lpstr>PowerPoint Presentation</vt:lpstr>
      <vt:lpstr>Climate Change Litigation -- Overview)</vt:lpstr>
      <vt:lpstr>The Future of Climate Change Litigation</vt:lpstr>
      <vt:lpstr>The Future</vt:lpstr>
      <vt:lpstr>Climate Change - Damages</vt:lpstr>
      <vt:lpstr>Damages</vt:lpstr>
      <vt:lpstr>Damages</vt:lpstr>
      <vt:lpstr>“Today’s flood will become tomorrow’s high tide.”  (Margaret Davidson – Founder of NOAA’s Coastal Services Center) Questions?</vt:lpstr>
      <vt:lpstr>PowerPoint Presentation</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Fox</dc:creator>
  <cp:lastModifiedBy>Richard Traub</cp:lastModifiedBy>
  <cp:revision>178</cp:revision>
  <cp:lastPrinted>2018-10-01T19:36:40Z</cp:lastPrinted>
  <dcterms:created xsi:type="dcterms:W3CDTF">2018-09-19T13:21:36Z</dcterms:created>
  <dcterms:modified xsi:type="dcterms:W3CDTF">2018-10-05T12:49:54Z</dcterms:modified>
</cp:coreProperties>
</file>